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3366"/>
    <a:srgbClr val="0033CC"/>
    <a:srgbClr val="66FF99"/>
    <a:srgbClr val="CCECFF"/>
    <a:srgbClr val="FFFF66"/>
    <a:srgbClr val="FFFF99"/>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5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E0A52B9-D54F-459D-98BB-9917A121EB27}" type="datetimeFigureOut">
              <a:rPr lang="it-IT"/>
              <a:pPr>
                <a:defRPr/>
              </a:pPr>
              <a:t>01/04/2009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C942830-217F-4508-97E1-79012D291F1D}"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0A1779B-68B4-453A-B60C-9643B843983F}" type="slidenum">
              <a:rPr lang="it-IT"/>
              <a:pPr>
                <a:defRPr/>
              </a:pPr>
              <a:t>‹N›</a:t>
            </a:fld>
            <a:endParaRPr lang="it-IT" dirty="0"/>
          </a:p>
        </p:txBody>
      </p:sp>
    </p:spTree>
  </p:cSld>
  <p:clrMapOvr>
    <a:masterClrMapping/>
  </p:clrMapOvr>
  <p:transition spd="slow" advClick="0" advTm="8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B2FA4F61-AC4A-4EF9-8C3B-E04D578053F1}" type="slidenum">
              <a:rPr lang="it-IT"/>
              <a:pPr>
                <a:defRPr/>
              </a:pPr>
              <a:t>‹N›</a:t>
            </a:fld>
            <a:endParaRPr lang="it-IT" dirty="0"/>
          </a:p>
        </p:txBody>
      </p:sp>
    </p:spTree>
  </p:cSld>
  <p:clrMapOvr>
    <a:masterClrMapping/>
  </p:clrMapOvr>
  <p:transition spd="slow" advClick="0" advTm="8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445CE1BB-2E40-4D38-9E98-7679EEF947C4}" type="slidenum">
              <a:rPr lang="it-IT"/>
              <a:pPr>
                <a:defRPr/>
              </a:pPr>
              <a:t>‹N›</a:t>
            </a:fld>
            <a:endParaRPr lang="it-IT" dirty="0"/>
          </a:p>
        </p:txBody>
      </p:sp>
    </p:spTree>
  </p:cSld>
  <p:clrMapOvr>
    <a:masterClrMapping/>
  </p:clrMapOvr>
  <p:transition spd="slow" advClick="0" advTm="8000"/>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olo, contenuto e tes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648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8192736E-69F4-4E5D-88A8-2B43056C8CFB}" type="slidenum">
              <a:rPr lang="it-IT"/>
              <a:pPr>
                <a:defRPr/>
              </a:pPr>
              <a:t>‹N›</a:t>
            </a:fld>
            <a:endParaRPr lang="it-IT" dirty="0"/>
          </a:p>
        </p:txBody>
      </p:sp>
    </p:spTree>
  </p:cSld>
  <p:clrMapOvr>
    <a:masterClrMapping/>
  </p:clrMapOvr>
  <p:transition spd="slow" advClick="0" advTm="8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8AC61996-1AFD-4FC3-9B7F-0D4F546C16F1}" type="slidenum">
              <a:rPr lang="it-IT"/>
              <a:pPr>
                <a:defRPr/>
              </a:pPr>
              <a:t>‹N›</a:t>
            </a:fld>
            <a:endParaRPr lang="it-IT" dirty="0"/>
          </a:p>
        </p:txBody>
      </p:sp>
    </p:spTree>
  </p:cSld>
  <p:clrMapOvr>
    <a:masterClrMapping/>
  </p:clrMapOvr>
  <p:transition spd="slow" advClick="0" advTm="8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3D1AF4E7-7B7E-441C-8119-961A892B6A99}" type="slidenum">
              <a:rPr lang="it-IT"/>
              <a:pPr>
                <a:defRPr/>
              </a:pPr>
              <a:t>‹N›</a:t>
            </a:fld>
            <a:endParaRPr lang="it-IT" dirty="0"/>
          </a:p>
        </p:txBody>
      </p:sp>
    </p:spTree>
  </p:cSld>
  <p:clrMapOvr>
    <a:masterClrMapping/>
  </p:clrMapOvr>
  <p:transition spd="slow" advClick="0" advTm="8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55BDD7CD-3EF4-434B-B112-7BDB579099AC}" type="slidenum">
              <a:rPr lang="it-IT"/>
              <a:pPr>
                <a:defRPr/>
              </a:pPr>
              <a:t>‹N›</a:t>
            </a:fld>
            <a:endParaRPr lang="it-IT" dirty="0"/>
          </a:p>
        </p:txBody>
      </p:sp>
    </p:spTree>
  </p:cSld>
  <p:clrMapOvr>
    <a:masterClrMapping/>
  </p:clrMapOvr>
  <p:transition spd="slow" advClick="0" advTm="8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58831CD4-814B-4570-99F6-511682C5B93D}" type="slidenum">
              <a:rPr lang="it-IT"/>
              <a:pPr>
                <a:defRPr/>
              </a:pPr>
              <a:t>‹N›</a:t>
            </a:fld>
            <a:endParaRPr lang="it-IT" dirty="0"/>
          </a:p>
        </p:txBody>
      </p:sp>
    </p:spTree>
  </p:cSld>
  <p:clrMapOvr>
    <a:masterClrMapping/>
  </p:clrMapOvr>
  <p:transition spd="slow" advClick="0" advTm="8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8465CB41-A108-4243-8293-77E945C56995}" type="slidenum">
              <a:rPr lang="it-IT"/>
              <a:pPr>
                <a:defRPr/>
              </a:pPr>
              <a:t>‹N›</a:t>
            </a:fld>
            <a:endParaRPr lang="it-IT" dirty="0"/>
          </a:p>
        </p:txBody>
      </p:sp>
    </p:spTree>
  </p:cSld>
  <p:clrMapOvr>
    <a:masterClrMapping/>
  </p:clrMapOvr>
  <p:transition spd="slow" advClick="0" advTm="8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7834C8CC-0E78-43E2-B505-401D9EA96A00}" type="slidenum">
              <a:rPr lang="it-IT"/>
              <a:pPr>
                <a:defRPr/>
              </a:pPr>
              <a:t>‹N›</a:t>
            </a:fld>
            <a:endParaRPr lang="it-IT" dirty="0"/>
          </a:p>
        </p:txBody>
      </p:sp>
    </p:spTree>
  </p:cSld>
  <p:clrMapOvr>
    <a:masterClrMapping/>
  </p:clrMapOvr>
  <p:transition spd="slow" advClick="0" advTm="8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AD3ECE29-AE50-49E1-87D0-A422BBC5FB7C}" type="slidenum">
              <a:rPr lang="it-IT"/>
              <a:pPr>
                <a:defRPr/>
              </a:pPr>
              <a:t>‹N›</a:t>
            </a:fld>
            <a:endParaRPr lang="it-IT" dirty="0"/>
          </a:p>
        </p:txBody>
      </p:sp>
    </p:spTree>
  </p:cSld>
  <p:clrMapOvr>
    <a:masterClrMapping/>
  </p:clrMapOvr>
  <p:transition spd="slow" advClick="0" advTm="8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9E039D9C-014A-4904-A282-87166750D49C}" type="slidenum">
              <a:rPr lang="it-IT"/>
              <a:pPr>
                <a:defRPr/>
              </a:pPr>
              <a:t>‹N›</a:t>
            </a:fld>
            <a:endParaRPr lang="it-IT" dirty="0"/>
          </a:p>
        </p:txBody>
      </p:sp>
    </p:spTree>
  </p:cSld>
  <p:clrMapOvr>
    <a:masterClrMapping/>
  </p:clrMapOvr>
  <p:transition spd="slow" advClick="0" advTm="8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D8557050-82BF-4BAB-9EE3-D3C59A30129B}" type="slidenum">
              <a:rPr lang="it-IT"/>
              <a:pPr>
                <a:defRPr/>
              </a:pPr>
              <a:t>‹N›</a:t>
            </a:fld>
            <a:endParaRPr lang="it-IT" dirty="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ransition spd="slow" advClick="0" advTm="800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CCFFFF"/>
            </a:gs>
            <a:gs pos="100000">
              <a:srgbClr val="66CCFF"/>
            </a:gs>
          </a:gsLst>
          <a:lin ang="13500000" scaled="1"/>
        </a:gra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p:txBody>
          <a:bodyPr/>
          <a:lstStyle/>
          <a:p>
            <a:pPr eaLnBrk="1" hangingPunct="1"/>
            <a:endParaRPr lang="it-IT" smtClean="0"/>
          </a:p>
          <a:p>
            <a:pPr eaLnBrk="1" hangingPunct="1"/>
            <a:endParaRPr lang="it-IT" smtClean="0"/>
          </a:p>
        </p:txBody>
      </p:sp>
      <p:pic>
        <p:nvPicPr>
          <p:cNvPr id="2052" name="Picture 4" descr="3"/>
          <p:cNvPicPr>
            <a:picLocks noChangeAspect="1" noChangeArrowheads="1"/>
          </p:cNvPicPr>
          <p:nvPr/>
        </p:nvPicPr>
        <p:blipFill>
          <a:blip r:embed="rId2"/>
          <a:srcRect/>
          <a:stretch>
            <a:fillRect/>
          </a:stretch>
        </p:blipFill>
        <p:spPr bwMode="auto">
          <a:xfrm>
            <a:off x="3346450" y="2205038"/>
            <a:ext cx="2520950" cy="3024187"/>
          </a:xfrm>
          <a:prstGeom prst="rect">
            <a:avLst/>
          </a:prstGeom>
          <a:noFill/>
          <a:ln w="9525">
            <a:noFill/>
            <a:miter lim="800000"/>
            <a:headEnd/>
            <a:tailEnd/>
          </a:ln>
        </p:spPr>
      </p:pic>
      <p:sp>
        <p:nvSpPr>
          <p:cNvPr id="2" name="WordArt 6"/>
          <p:cNvSpPr>
            <a:spLocks noChangeArrowheads="1" noChangeShapeType="1" noTextEdit="1"/>
          </p:cNvSpPr>
          <p:nvPr/>
        </p:nvSpPr>
        <p:spPr bwMode="auto">
          <a:xfrm>
            <a:off x="900113" y="428625"/>
            <a:ext cx="6985000" cy="1992313"/>
          </a:xfrm>
          <a:prstGeom prst="rect">
            <a:avLst/>
          </a:prstGeom>
        </p:spPr>
        <p:txBody>
          <a:bodyPr wrap="none" fromWordArt="1">
            <a:prstTxWarp prst="textDoubleWave1">
              <a:avLst>
                <a:gd name="adj1" fmla="val 6500"/>
                <a:gd name="adj2" fmla="val 0"/>
              </a:avLst>
            </a:prstTxWarp>
          </a:bodyPr>
          <a:lstStyle/>
          <a:p>
            <a:pPr algn="ctr"/>
            <a:endParaRPr lang="it-IT" sz="3600" kern="10" spc="-36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2054" name="Text Box 6"/>
          <p:cNvSpPr txBox="1">
            <a:spLocks noChangeArrowheads="1"/>
          </p:cNvSpPr>
          <p:nvPr/>
        </p:nvSpPr>
        <p:spPr bwMode="auto">
          <a:xfrm>
            <a:off x="1690688" y="938213"/>
            <a:ext cx="5761037" cy="823912"/>
          </a:xfrm>
          <a:prstGeom prst="rect">
            <a:avLst/>
          </a:prstGeom>
          <a:noFill/>
          <a:ln w="9525">
            <a:noFill/>
            <a:miter lim="800000"/>
            <a:headEnd/>
            <a:tailEnd/>
          </a:ln>
          <a:effectLst/>
        </p:spPr>
        <p:txBody>
          <a:bodyPr>
            <a:spAutoFit/>
          </a:bodyPr>
          <a:lstStyle/>
          <a:p>
            <a:pPr algn="ctr">
              <a:spcBef>
                <a:spcPct val="50000"/>
              </a:spcBef>
            </a:pPr>
            <a:r>
              <a:rPr lang="it-IT" sz="4800" b="1">
                <a:solidFill>
                  <a:srgbClr val="0033CC"/>
                </a:solidFill>
                <a:latin typeface="Comic Sans MS" pitchFamily="66" charset="0"/>
              </a:rPr>
              <a:t>Anna Politkovskaya</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wedge">
                                      <p:cBhvr>
                                        <p:cTn id="7"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23000">
              <a:schemeClr val="accent1">
                <a:lumMod val="75000"/>
              </a:schemeClr>
            </a:gs>
            <a:gs pos="53000">
              <a:srgbClr val="D4DEFF"/>
            </a:gs>
            <a:gs pos="83000">
              <a:srgbClr val="D4DEFF"/>
            </a:gs>
            <a:gs pos="100000">
              <a:srgbClr val="96AB94"/>
            </a:gs>
          </a:gsLst>
          <a:lin ang="13500000" scaled="0"/>
          <a:tileRect/>
        </a:gradFill>
        <a:effectLst/>
      </p:bgPr>
    </p:bg>
    <p:spTree>
      <p:nvGrpSpPr>
        <p:cNvPr id="1" name=""/>
        <p:cNvGrpSpPr/>
        <p:nvPr/>
      </p:nvGrpSpPr>
      <p:grpSpPr>
        <a:xfrm>
          <a:off x="0" y="0"/>
          <a:ext cx="0" cy="0"/>
          <a:chOff x="0" y="0"/>
          <a:chExt cx="0" cy="0"/>
        </a:xfrm>
      </p:grpSpPr>
      <p:sp>
        <p:nvSpPr>
          <p:cNvPr id="11266" name="Rettangolo 1"/>
          <p:cNvSpPr>
            <a:spLocks noChangeArrowheads="1"/>
          </p:cNvSpPr>
          <p:nvPr/>
        </p:nvSpPr>
        <p:spPr bwMode="auto">
          <a:xfrm>
            <a:off x="612775" y="1038225"/>
            <a:ext cx="7920038" cy="519113"/>
          </a:xfrm>
          <a:prstGeom prst="rect">
            <a:avLst/>
          </a:prstGeom>
          <a:noFill/>
          <a:ln w="9525">
            <a:noFill/>
            <a:miter lim="800000"/>
            <a:headEnd/>
            <a:tailEnd/>
          </a:ln>
        </p:spPr>
        <p:txBody>
          <a:bodyPr>
            <a:spAutoFit/>
          </a:bodyPr>
          <a:lstStyle/>
          <a:p>
            <a:pPr algn="ctr"/>
            <a:r>
              <a:rPr lang="en-GB" sz="2800">
                <a:solidFill>
                  <a:schemeClr val="accent2"/>
                </a:solidFill>
                <a:latin typeface="Comic Sans MS" pitchFamily="66" charset="0"/>
              </a:rPr>
              <a:t>ASSASSINATION AND INVESTIGATION</a:t>
            </a:r>
            <a:endParaRPr lang="it-IT" sz="2800">
              <a:solidFill>
                <a:schemeClr val="accent2"/>
              </a:solidFill>
              <a:latin typeface="Comic Sans MS" pitchFamily="66" charset="0"/>
            </a:endParaRPr>
          </a:p>
        </p:txBody>
      </p:sp>
      <p:sp>
        <p:nvSpPr>
          <p:cNvPr id="19457" name="Rectangle 1"/>
          <p:cNvSpPr>
            <a:spLocks noChangeArrowheads="1"/>
          </p:cNvSpPr>
          <p:nvPr/>
        </p:nvSpPr>
        <p:spPr bwMode="auto">
          <a:xfrm>
            <a:off x="827088" y="2219325"/>
            <a:ext cx="7489825" cy="3081338"/>
          </a:xfrm>
          <a:prstGeom prst="rect">
            <a:avLst/>
          </a:prstGeom>
          <a:noFill/>
          <a:ln w="9525">
            <a:noFill/>
            <a:miter lim="800000"/>
            <a:headEnd/>
            <a:tailEnd/>
          </a:ln>
          <a:effectLst/>
        </p:spPr>
        <p:txBody>
          <a:bodyPr anchor="ctr">
            <a:spAutoFit/>
          </a:bodyPr>
          <a:lstStyle/>
          <a:p>
            <a:r>
              <a:rPr lang="en-GB" sz="2800">
                <a:solidFill>
                  <a:srgbClr val="262673"/>
                </a:solidFill>
                <a:latin typeface="Comic Sans MS" pitchFamily="66" charset="0"/>
              </a:rPr>
              <a:t>Politkovskaya was found shot dead on Saturday, 7 October 2006 in the elevator of her apartment block in central Moscow. The funeral was held on Tuesday, 10 October. Before Politkovskaya was laid to rest, more than 1.000 people filed past her coffin to pay their last respects.</a:t>
            </a:r>
            <a:endParaRPr lang="it-IT" sz="2800">
              <a:solidFill>
                <a:srgbClr val="262673"/>
              </a:solidFill>
              <a:latin typeface="Comic Sans MS" pitchFamily="66"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1266"/>
                                        </p:tgtEl>
                                        <p:attrNameLst>
                                          <p:attrName>style.visibility</p:attrName>
                                        </p:attrNameLst>
                                      </p:cBhvr>
                                      <p:to>
                                        <p:strVal val="visible"/>
                                      </p:to>
                                    </p:set>
                                    <p:anim by="(-#ppt_w*2)" calcmode="lin" valueType="num">
                                      <p:cBhvr rctx="PPT">
                                        <p:cTn id="7" dur="500" autoRev="1" fill="hold">
                                          <p:stCondLst>
                                            <p:cond delay="0"/>
                                          </p:stCondLst>
                                        </p:cTn>
                                        <p:tgtEl>
                                          <p:spTgt spid="11266"/>
                                        </p:tgtEl>
                                        <p:attrNameLst>
                                          <p:attrName>ppt_w</p:attrName>
                                        </p:attrNameLst>
                                      </p:cBhvr>
                                    </p:anim>
                                    <p:anim by="(#ppt_w*0.50)" calcmode="lin" valueType="num">
                                      <p:cBhvr>
                                        <p:cTn id="8" dur="500" decel="50000" autoRev="1" fill="hold">
                                          <p:stCondLst>
                                            <p:cond delay="0"/>
                                          </p:stCondLst>
                                        </p:cTn>
                                        <p:tgtEl>
                                          <p:spTgt spid="11266"/>
                                        </p:tgtEl>
                                        <p:attrNameLst>
                                          <p:attrName>ppt_x</p:attrName>
                                        </p:attrNameLst>
                                      </p:cBhvr>
                                    </p:anim>
                                    <p:anim from="(-#ppt_h/2)" to="(#ppt_y)" calcmode="lin" valueType="num">
                                      <p:cBhvr>
                                        <p:cTn id="9" dur="1000" fill="hold">
                                          <p:stCondLst>
                                            <p:cond delay="0"/>
                                          </p:stCondLst>
                                        </p:cTn>
                                        <p:tgtEl>
                                          <p:spTgt spid="11266"/>
                                        </p:tgtEl>
                                        <p:attrNameLst>
                                          <p:attrName>ppt_y</p:attrName>
                                        </p:attrNameLst>
                                      </p:cBhvr>
                                    </p:anim>
                                    <p:animRot by="21600000">
                                      <p:cBhvr>
                                        <p:cTn id="10" dur="1000" fill="hold">
                                          <p:stCondLst>
                                            <p:cond delay="0"/>
                                          </p:stCondLst>
                                        </p:cTn>
                                        <p:tgtEl>
                                          <p:spTgt spid="11266"/>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19457"/>
                                        </p:tgtEl>
                                        <p:attrNameLst>
                                          <p:attrName>style.visibility</p:attrName>
                                        </p:attrNameLst>
                                      </p:cBhvr>
                                      <p:to>
                                        <p:strVal val="visible"/>
                                      </p:to>
                                    </p:set>
                                    <p:animEffect transition="in" filter="wipe(down)">
                                      <p:cBhvr>
                                        <p:cTn id="15" dur="580">
                                          <p:stCondLst>
                                            <p:cond delay="0"/>
                                          </p:stCondLst>
                                        </p:cTn>
                                        <p:tgtEl>
                                          <p:spTgt spid="19457"/>
                                        </p:tgtEl>
                                      </p:cBhvr>
                                    </p:animEffect>
                                    <p:anim calcmode="lin" valueType="num">
                                      <p:cBhvr>
                                        <p:cTn id="16" dur="1822" tmFilter="0,0; 0.14,0.36; 0.43,0.73; 0.71,0.91; 1.0,1.0">
                                          <p:stCondLst>
                                            <p:cond delay="0"/>
                                          </p:stCondLst>
                                        </p:cTn>
                                        <p:tgtEl>
                                          <p:spTgt spid="19457"/>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9457"/>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9457"/>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9457"/>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9457"/>
                                        </p:tgtEl>
                                        <p:attrNameLst>
                                          <p:attrName>ppt_y</p:attrName>
                                        </p:attrNameLst>
                                      </p:cBhvr>
                                      <p:tavLst>
                                        <p:tav tm="0" fmla="#ppt_y-sin(pi*$)/81">
                                          <p:val>
                                            <p:fltVal val="0"/>
                                          </p:val>
                                        </p:tav>
                                        <p:tav tm="100000">
                                          <p:val>
                                            <p:fltVal val="1"/>
                                          </p:val>
                                        </p:tav>
                                      </p:tavLst>
                                    </p:anim>
                                    <p:animScale>
                                      <p:cBhvr>
                                        <p:cTn id="21" dur="26">
                                          <p:stCondLst>
                                            <p:cond delay="650"/>
                                          </p:stCondLst>
                                        </p:cTn>
                                        <p:tgtEl>
                                          <p:spTgt spid="19457"/>
                                        </p:tgtEl>
                                      </p:cBhvr>
                                      <p:to x="100000" y="60000"/>
                                    </p:animScale>
                                    <p:animScale>
                                      <p:cBhvr>
                                        <p:cTn id="22" dur="166" decel="50000">
                                          <p:stCondLst>
                                            <p:cond delay="676"/>
                                          </p:stCondLst>
                                        </p:cTn>
                                        <p:tgtEl>
                                          <p:spTgt spid="19457"/>
                                        </p:tgtEl>
                                      </p:cBhvr>
                                      <p:to x="100000" y="100000"/>
                                    </p:animScale>
                                    <p:animScale>
                                      <p:cBhvr>
                                        <p:cTn id="23" dur="26">
                                          <p:stCondLst>
                                            <p:cond delay="1312"/>
                                          </p:stCondLst>
                                        </p:cTn>
                                        <p:tgtEl>
                                          <p:spTgt spid="19457"/>
                                        </p:tgtEl>
                                      </p:cBhvr>
                                      <p:to x="100000" y="80000"/>
                                    </p:animScale>
                                    <p:animScale>
                                      <p:cBhvr>
                                        <p:cTn id="24" dur="166" decel="50000">
                                          <p:stCondLst>
                                            <p:cond delay="1338"/>
                                          </p:stCondLst>
                                        </p:cTn>
                                        <p:tgtEl>
                                          <p:spTgt spid="19457"/>
                                        </p:tgtEl>
                                      </p:cBhvr>
                                      <p:to x="100000" y="100000"/>
                                    </p:animScale>
                                    <p:animScale>
                                      <p:cBhvr>
                                        <p:cTn id="25" dur="26">
                                          <p:stCondLst>
                                            <p:cond delay="1642"/>
                                          </p:stCondLst>
                                        </p:cTn>
                                        <p:tgtEl>
                                          <p:spTgt spid="19457"/>
                                        </p:tgtEl>
                                      </p:cBhvr>
                                      <p:to x="100000" y="90000"/>
                                    </p:animScale>
                                    <p:animScale>
                                      <p:cBhvr>
                                        <p:cTn id="26" dur="166" decel="50000">
                                          <p:stCondLst>
                                            <p:cond delay="1668"/>
                                          </p:stCondLst>
                                        </p:cTn>
                                        <p:tgtEl>
                                          <p:spTgt spid="19457"/>
                                        </p:tgtEl>
                                      </p:cBhvr>
                                      <p:to x="100000" y="100000"/>
                                    </p:animScale>
                                    <p:animScale>
                                      <p:cBhvr>
                                        <p:cTn id="27" dur="26">
                                          <p:stCondLst>
                                            <p:cond delay="1808"/>
                                          </p:stCondLst>
                                        </p:cTn>
                                        <p:tgtEl>
                                          <p:spTgt spid="19457"/>
                                        </p:tgtEl>
                                      </p:cBhvr>
                                      <p:to x="100000" y="95000"/>
                                    </p:animScale>
                                    <p:animScale>
                                      <p:cBhvr>
                                        <p:cTn id="28" dur="166" decel="50000">
                                          <p:stCondLst>
                                            <p:cond delay="1834"/>
                                          </p:stCondLst>
                                        </p:cTn>
                                        <p:tgtEl>
                                          <p:spTgt spid="1945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945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8000">
              <a:schemeClr val="accent6">
                <a:lumMod val="40000"/>
                <a:lumOff val="60000"/>
              </a:schemeClr>
            </a:gs>
            <a:gs pos="53000">
              <a:srgbClr val="D4DEFF"/>
            </a:gs>
            <a:gs pos="83000">
              <a:srgbClr val="D4DEFF"/>
            </a:gs>
            <a:gs pos="100000">
              <a:srgbClr val="96AB94"/>
            </a:gs>
          </a:gsLst>
          <a:lin ang="2700000" scaled="1"/>
          <a:tileRect/>
        </a:gradFill>
        <a:effectLst/>
      </p:bgPr>
    </p:bg>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642938" y="1565275"/>
            <a:ext cx="7858125" cy="3568700"/>
          </a:xfrm>
          <a:prstGeom prst="rect">
            <a:avLst/>
          </a:prstGeom>
          <a:gradFill rotWithShape="1">
            <a:gsLst>
              <a:gs pos="0">
                <a:srgbClr val="8488C4"/>
              </a:gs>
              <a:gs pos="53000">
                <a:srgbClr val="D4DEFF"/>
              </a:gs>
              <a:gs pos="83000">
                <a:srgbClr val="D4DEFF"/>
              </a:gs>
              <a:gs pos="100000">
                <a:srgbClr val="96AB94"/>
              </a:gs>
            </a:gsLst>
            <a:lin ang="8100000" scaled="0"/>
          </a:gradFill>
          <a:ln w="9525">
            <a:noFill/>
            <a:miter lim="800000"/>
            <a:headEnd/>
            <a:tailEnd/>
          </a:ln>
        </p:spPr>
        <p:txBody>
          <a:bodyPr anchor="ctr">
            <a:spAutoFit/>
          </a:bodyPr>
          <a:lstStyle/>
          <a:p>
            <a:pPr algn="ctr"/>
            <a:endParaRPr lang="en-GB" sz="3200">
              <a:solidFill>
                <a:srgbClr val="262673"/>
              </a:solidFill>
            </a:endParaRPr>
          </a:p>
          <a:p>
            <a:r>
              <a:rPr lang="en-GB" sz="2800" b="1">
                <a:solidFill>
                  <a:srgbClr val="262673"/>
                </a:solidFill>
                <a:latin typeface="Comic Sans MS" pitchFamily="66" charset="0"/>
              </a:rPr>
              <a:t>In 2008, Swiss director Eric Bergkraut made a documentary, </a:t>
            </a:r>
            <a:r>
              <a:rPr lang="en-GB" sz="2800" b="1" i="1">
                <a:solidFill>
                  <a:srgbClr val="262673"/>
                </a:solidFill>
                <a:latin typeface="Comic Sans MS" pitchFamily="66" charset="0"/>
              </a:rPr>
              <a:t>Letter to Anna</a:t>
            </a:r>
            <a:r>
              <a:rPr lang="en-GB" sz="2800" b="1">
                <a:solidFill>
                  <a:srgbClr val="262673"/>
                </a:solidFill>
                <a:latin typeface="Comic Sans MS" pitchFamily="66" charset="0"/>
              </a:rPr>
              <a:t>, about Politkovskaya’s life and death. It includes interviews with her son Ilya, her daughter Vera, and her ex-husband Alexander Politkovsky.</a:t>
            </a:r>
            <a:endParaRPr lang="it-IT" sz="2800" b="1">
              <a:solidFill>
                <a:srgbClr val="262673"/>
              </a:solidFill>
              <a:latin typeface="Comic Sans MS" pitchFamily="66" charset="0"/>
            </a:endParaRPr>
          </a:p>
          <a:p>
            <a:pPr algn="ctr" eaLnBrk="0" hangingPunct="0"/>
            <a:endParaRPr lang="it-IT" sz="2800" b="1">
              <a:latin typeface="Comic Sans MS" pitchFamily="66"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anim calcmode="lin" valueType="num">
                                      <p:cBhvr>
                                        <p:cTn id="8" dur="2000" fill="hold"/>
                                        <p:tgtEl>
                                          <p:spTgt spid="12290"/>
                                        </p:tgtEl>
                                        <p:attrNameLst>
                                          <p:attrName>style.rotation</p:attrName>
                                        </p:attrNameLst>
                                      </p:cBhvr>
                                      <p:tavLst>
                                        <p:tav tm="0">
                                          <p:val>
                                            <p:fltVal val="720"/>
                                          </p:val>
                                        </p:tav>
                                        <p:tav tm="100000">
                                          <p:val>
                                            <p:fltVal val="0"/>
                                          </p:val>
                                        </p:tav>
                                      </p:tavLst>
                                    </p:anim>
                                    <p:anim calcmode="lin" valueType="num">
                                      <p:cBhvr>
                                        <p:cTn id="9" dur="2000" fill="hold"/>
                                        <p:tgtEl>
                                          <p:spTgt spid="12290"/>
                                        </p:tgtEl>
                                        <p:attrNameLst>
                                          <p:attrName>ppt_h</p:attrName>
                                        </p:attrNameLst>
                                      </p:cBhvr>
                                      <p:tavLst>
                                        <p:tav tm="0">
                                          <p:val>
                                            <p:fltVal val="0"/>
                                          </p:val>
                                        </p:tav>
                                        <p:tav tm="100000">
                                          <p:val>
                                            <p:strVal val="#ppt_h"/>
                                          </p:val>
                                        </p:tav>
                                      </p:tavLst>
                                    </p:anim>
                                    <p:anim calcmode="lin" valueType="num">
                                      <p:cBhvr>
                                        <p:cTn id="10" dur="2000" fill="hold"/>
                                        <p:tgtEl>
                                          <p:spTgt spid="1229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89000">
              <a:srgbClr val="CCECFF">
                <a:alpha val="0"/>
              </a:srgbClr>
            </a:gs>
            <a:gs pos="16000">
              <a:srgbClr val="00CCCC"/>
            </a:gs>
            <a:gs pos="47000">
              <a:srgbClr val="9999FF"/>
            </a:gs>
            <a:gs pos="60001">
              <a:srgbClr val="2E6792"/>
            </a:gs>
            <a:gs pos="71001">
              <a:srgbClr val="3333CC"/>
            </a:gs>
            <a:gs pos="81000">
              <a:srgbClr val="1170FF"/>
            </a:gs>
            <a:gs pos="100000">
              <a:srgbClr val="006699"/>
            </a:gs>
          </a:gsLst>
          <a:lin ang="2700000" scaled="1"/>
          <a:tileRect/>
        </a:gradFill>
        <a:effectLst/>
      </p:bgPr>
    </p:bg>
    <p:spTree>
      <p:nvGrpSpPr>
        <p:cNvPr id="1" name=""/>
        <p:cNvGrpSpPr/>
        <p:nvPr/>
      </p:nvGrpSpPr>
      <p:grpSpPr>
        <a:xfrm>
          <a:off x="0" y="0"/>
          <a:ext cx="0" cy="0"/>
          <a:chOff x="0" y="0"/>
          <a:chExt cx="0" cy="0"/>
        </a:xfrm>
      </p:grpSpPr>
      <p:sp>
        <p:nvSpPr>
          <p:cNvPr id="33795" name="Rectangle 3"/>
          <p:cNvSpPr>
            <a:spLocks noChangeArrowheads="1"/>
          </p:cNvSpPr>
          <p:nvPr/>
        </p:nvSpPr>
        <p:spPr bwMode="auto">
          <a:xfrm>
            <a:off x="250825" y="225425"/>
            <a:ext cx="5473700" cy="6692900"/>
          </a:xfrm>
          <a:prstGeom prst="rect">
            <a:avLst/>
          </a:prstGeom>
          <a:noFill/>
          <a:ln w="9525">
            <a:noFill/>
            <a:miter lim="800000"/>
            <a:headEnd/>
            <a:tailEnd/>
          </a:ln>
          <a:effectLst/>
        </p:spPr>
        <p:txBody>
          <a:bodyPr anchor="ctr">
            <a:spAutoFit/>
          </a:bodyPr>
          <a:lstStyle/>
          <a:p>
            <a:r>
              <a:rPr lang="en-GB" sz="1600" b="1">
                <a:solidFill>
                  <a:srgbClr val="19194D"/>
                </a:solidFill>
                <a:latin typeface="Comic Sans MS" pitchFamily="66" charset="0"/>
              </a:rPr>
              <a:t>AWARDS</a:t>
            </a:r>
            <a:endParaRPr lang="it-IT" sz="1600" b="1">
              <a:solidFill>
                <a:srgbClr val="19194D"/>
              </a:solidFill>
              <a:latin typeface="Comic Sans MS" pitchFamily="66" charset="0"/>
            </a:endParaRPr>
          </a:p>
          <a:p>
            <a:pPr eaLnBrk="0" hangingPunct="0"/>
            <a:endParaRPr lang="en-GB" sz="1600" b="1">
              <a:solidFill>
                <a:srgbClr val="19194D"/>
              </a:solidFill>
              <a:latin typeface="Comic Sans MS" pitchFamily="66" charset="0"/>
            </a:endParaRPr>
          </a:p>
          <a:p>
            <a:pPr eaLnBrk="0" hangingPunct="0"/>
            <a:r>
              <a:rPr lang="en-GB" sz="1600" b="1">
                <a:solidFill>
                  <a:srgbClr val="19194D"/>
                </a:solidFill>
                <a:latin typeface="Comic Sans MS" pitchFamily="66" charset="0"/>
              </a:rPr>
              <a:t>2001: Prize of the Russian Union of Journalists; Amnesty International Global Award for Human          Rights Journalism. </a:t>
            </a:r>
            <a:endParaRPr lang="it-IT" sz="1600" b="1">
              <a:solidFill>
                <a:srgbClr val="19194D"/>
              </a:solidFill>
              <a:latin typeface="Comic Sans MS" pitchFamily="66" charset="0"/>
            </a:endParaRPr>
          </a:p>
          <a:p>
            <a:pPr eaLnBrk="0" hangingPunct="0"/>
            <a:endParaRPr lang="en-GB" sz="1600" b="1">
              <a:solidFill>
                <a:srgbClr val="19194D"/>
              </a:solidFill>
              <a:latin typeface="Comic Sans MS" pitchFamily="66" charset="0"/>
            </a:endParaRPr>
          </a:p>
          <a:p>
            <a:pPr eaLnBrk="0" hangingPunct="0"/>
            <a:r>
              <a:rPr lang="en-GB" sz="1600" b="1">
                <a:solidFill>
                  <a:srgbClr val="19194D"/>
                </a:solidFill>
                <a:latin typeface="Comic Sans MS" pitchFamily="66" charset="0"/>
              </a:rPr>
              <a:t>2002: PEN American Center Freedom to Write Award; International Women’s Media Foundation Courage in Journalism Award.</a:t>
            </a:r>
          </a:p>
          <a:p>
            <a:pPr eaLnBrk="0" hangingPunct="0"/>
            <a:endParaRPr lang="en-GB" sz="1600" b="1">
              <a:solidFill>
                <a:srgbClr val="19194D"/>
              </a:solidFill>
              <a:latin typeface="Comic Sans MS" pitchFamily="66" charset="0"/>
            </a:endParaRPr>
          </a:p>
          <a:p>
            <a:pPr eaLnBrk="0" hangingPunct="0"/>
            <a:r>
              <a:rPr lang="en-GB" sz="1600" b="1">
                <a:solidFill>
                  <a:srgbClr val="19194D"/>
                </a:solidFill>
                <a:latin typeface="Comic Sans MS" pitchFamily="66" charset="0"/>
              </a:rPr>
              <a:t>2003: Lettre Ulysses Award for the Art of Reportage; Hermann Kesten Medal. </a:t>
            </a:r>
            <a:endParaRPr lang="it-IT" sz="1600" b="1">
              <a:solidFill>
                <a:srgbClr val="19194D"/>
              </a:solidFill>
              <a:latin typeface="Comic Sans MS" pitchFamily="66" charset="0"/>
            </a:endParaRPr>
          </a:p>
          <a:p>
            <a:pPr eaLnBrk="0" hangingPunct="0"/>
            <a:endParaRPr lang="en-GB" sz="1600" b="1">
              <a:solidFill>
                <a:srgbClr val="19194D"/>
              </a:solidFill>
              <a:latin typeface="Comic Sans MS" pitchFamily="66" charset="0"/>
            </a:endParaRPr>
          </a:p>
          <a:p>
            <a:pPr eaLnBrk="0" hangingPunct="0"/>
            <a:r>
              <a:rPr lang="en-GB" sz="1600" b="1">
                <a:solidFill>
                  <a:srgbClr val="19194D"/>
                </a:solidFill>
                <a:latin typeface="Comic Sans MS" pitchFamily="66" charset="0"/>
              </a:rPr>
              <a:t>2004: Olof Palme Prize. </a:t>
            </a:r>
            <a:endParaRPr lang="it-IT" sz="1600" b="1">
              <a:solidFill>
                <a:srgbClr val="19194D"/>
              </a:solidFill>
              <a:latin typeface="Comic Sans MS" pitchFamily="66" charset="0"/>
            </a:endParaRPr>
          </a:p>
          <a:p>
            <a:pPr eaLnBrk="0" hangingPunct="0"/>
            <a:endParaRPr lang="en-GB" sz="1600" b="1">
              <a:solidFill>
                <a:srgbClr val="19194D"/>
              </a:solidFill>
              <a:latin typeface="Comic Sans MS" pitchFamily="66" charset="0"/>
            </a:endParaRPr>
          </a:p>
          <a:p>
            <a:pPr eaLnBrk="0" hangingPunct="0"/>
            <a:r>
              <a:rPr lang="en-GB" sz="1600" b="1">
                <a:solidFill>
                  <a:srgbClr val="19194D"/>
                </a:solidFill>
                <a:latin typeface="Comic Sans MS" pitchFamily="66" charset="0"/>
              </a:rPr>
              <a:t>2005: Prize for the Freedom and Future of the Media. </a:t>
            </a:r>
            <a:endParaRPr lang="it-IT" sz="1600" b="1">
              <a:solidFill>
                <a:srgbClr val="19194D"/>
              </a:solidFill>
              <a:latin typeface="Comic Sans MS" pitchFamily="66" charset="0"/>
            </a:endParaRPr>
          </a:p>
          <a:p>
            <a:pPr eaLnBrk="0" hangingPunct="0"/>
            <a:endParaRPr lang="en-GB" sz="1600" b="1">
              <a:solidFill>
                <a:srgbClr val="19194D"/>
              </a:solidFill>
              <a:latin typeface="Comic Sans MS" pitchFamily="66" charset="0"/>
            </a:endParaRPr>
          </a:p>
          <a:p>
            <a:pPr eaLnBrk="0" hangingPunct="0"/>
            <a:r>
              <a:rPr lang="en-GB" sz="1600" b="1">
                <a:solidFill>
                  <a:srgbClr val="19194D"/>
                </a:solidFill>
                <a:latin typeface="Comic Sans MS" pitchFamily="66" charset="0"/>
              </a:rPr>
              <a:t>2006: International Journalism Award named after Tiziano Terzani; </a:t>
            </a:r>
            <a:endParaRPr lang="it-IT" sz="1600" b="1">
              <a:solidFill>
                <a:srgbClr val="19194D"/>
              </a:solidFill>
              <a:latin typeface="Comic Sans MS" pitchFamily="66" charset="0"/>
            </a:endParaRPr>
          </a:p>
          <a:p>
            <a:pPr eaLnBrk="0" hangingPunct="0"/>
            <a:endParaRPr lang="en-GB" sz="1600" b="1">
              <a:solidFill>
                <a:srgbClr val="19194D"/>
              </a:solidFill>
              <a:latin typeface="Comic Sans MS" pitchFamily="66" charset="0"/>
            </a:endParaRPr>
          </a:p>
          <a:p>
            <a:pPr eaLnBrk="0" hangingPunct="0"/>
            <a:r>
              <a:rPr lang="en-GB" sz="1600" b="1">
                <a:solidFill>
                  <a:srgbClr val="19194D"/>
                </a:solidFill>
                <a:latin typeface="Comic Sans MS" pitchFamily="66" charset="0"/>
              </a:rPr>
              <a:t>2007: UNESCO/Guillermo Cano World Press Freedom Prize; National Press Club John Aubuchon Freedom of the Press Award; Democracy Award to Spotlight Press Freedom by the National Endowment for Democracy.</a:t>
            </a:r>
            <a:endParaRPr lang="it-IT" sz="1600" b="1">
              <a:solidFill>
                <a:srgbClr val="19194D"/>
              </a:solidFill>
              <a:latin typeface="Comic Sans MS" pitchFamily="66" charset="0"/>
            </a:endParaRPr>
          </a:p>
          <a:p>
            <a:pPr eaLnBrk="0" hangingPunct="0"/>
            <a:endParaRPr lang="it-IT" sz="1600" b="1">
              <a:latin typeface="Comic Sans MS" pitchFamily="66" charset="0"/>
            </a:endParaRPr>
          </a:p>
        </p:txBody>
      </p:sp>
      <p:pic>
        <p:nvPicPr>
          <p:cNvPr id="13315" name="Picture 4" descr="G:\comenius\foto progetto\5.jpg"/>
          <p:cNvPicPr>
            <a:picLocks noChangeAspect="1" noChangeArrowheads="1"/>
          </p:cNvPicPr>
          <p:nvPr/>
        </p:nvPicPr>
        <p:blipFill>
          <a:blip r:embed="rId2"/>
          <a:srcRect/>
          <a:stretch>
            <a:fillRect/>
          </a:stretch>
        </p:blipFill>
        <p:spPr bwMode="auto">
          <a:xfrm>
            <a:off x="5749925" y="1214438"/>
            <a:ext cx="3143250" cy="4357687"/>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fade">
                                      <p:cBhvr>
                                        <p:cTn id="7" dur="770" decel="100000"/>
                                        <p:tgtEl>
                                          <p:spTgt spid="33795"/>
                                        </p:tgtEl>
                                      </p:cBhvr>
                                    </p:animEffect>
                                    <p:animScale>
                                      <p:cBhvr>
                                        <p:cTn id="8" dur="770" decel="100000"/>
                                        <p:tgtEl>
                                          <p:spTgt spid="33795"/>
                                        </p:tgtEl>
                                      </p:cBhvr>
                                      <p:from x="10000" y="10000"/>
                                      <p:to x="200000" y="450000"/>
                                    </p:animScale>
                                    <p:animScale>
                                      <p:cBhvr>
                                        <p:cTn id="9" dur="1230" accel="100000" fill="hold">
                                          <p:stCondLst>
                                            <p:cond delay="770"/>
                                          </p:stCondLst>
                                        </p:cTn>
                                        <p:tgtEl>
                                          <p:spTgt spid="33795"/>
                                        </p:tgtEl>
                                      </p:cBhvr>
                                      <p:from x="200000" y="450000"/>
                                      <p:to x="100000" y="100000"/>
                                    </p:animScale>
                                    <p:set>
                                      <p:cBhvr>
                                        <p:cTn id="10" dur="770" fill="hold"/>
                                        <p:tgtEl>
                                          <p:spTgt spid="33795"/>
                                        </p:tgtEl>
                                        <p:attrNameLst>
                                          <p:attrName>ppt_x</p:attrName>
                                        </p:attrNameLst>
                                      </p:cBhvr>
                                      <p:to>
                                        <p:strVal val="(0.5)"/>
                                      </p:to>
                                    </p:set>
                                    <p:anim from="(0.5)" to="(#ppt_x)" calcmode="lin" valueType="num">
                                      <p:cBhvr>
                                        <p:cTn id="11" dur="1230" accel="100000" fill="hold">
                                          <p:stCondLst>
                                            <p:cond delay="770"/>
                                          </p:stCondLst>
                                        </p:cTn>
                                        <p:tgtEl>
                                          <p:spTgt spid="33795"/>
                                        </p:tgtEl>
                                        <p:attrNameLst>
                                          <p:attrName>ppt_x</p:attrName>
                                        </p:attrNameLst>
                                      </p:cBhvr>
                                    </p:anim>
                                    <p:set>
                                      <p:cBhvr>
                                        <p:cTn id="12" dur="770" fill="hold"/>
                                        <p:tgtEl>
                                          <p:spTgt spid="33795"/>
                                        </p:tgtEl>
                                        <p:attrNameLst>
                                          <p:attrName>ppt_y</p:attrName>
                                        </p:attrNameLst>
                                      </p:cBhvr>
                                      <p:to>
                                        <p:strVal val="(#ppt_y+0.4)"/>
                                      </p:to>
                                    </p:set>
                                    <p:anim from="(#ppt_y+0.4)" to="(#ppt_y)" calcmode="lin" valueType="num">
                                      <p:cBhvr>
                                        <p:cTn id="13" dur="1230" accel="100000" fill="hold">
                                          <p:stCondLst>
                                            <p:cond delay="770"/>
                                          </p:stCondLst>
                                        </p:cTn>
                                        <p:tgtEl>
                                          <p:spTgt spid="33795"/>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3315"/>
                                        </p:tgtEl>
                                        <p:attrNameLst>
                                          <p:attrName>style.visibility</p:attrName>
                                        </p:attrNameLst>
                                      </p:cBhvr>
                                      <p:to>
                                        <p:strVal val="visible"/>
                                      </p:to>
                                    </p:set>
                                    <p:animEffect transition="in" filter="fade">
                                      <p:cBhvr>
                                        <p:cTn id="18" dur="2000"/>
                                        <p:tgtEl>
                                          <p:spTgt spid="13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35000">
              <a:schemeClr val="accent1">
                <a:alpha val="91000"/>
              </a:schemeClr>
            </a:gs>
            <a:gs pos="39999">
              <a:srgbClr val="85C2FF"/>
            </a:gs>
            <a:gs pos="70000">
              <a:srgbClr val="C4D6EB"/>
            </a:gs>
            <a:gs pos="100000">
              <a:srgbClr val="FFEBFA"/>
            </a:gs>
          </a:gsLst>
          <a:lin ang="14400000" scaled="0"/>
          <a:tileRect/>
        </a:gradFill>
        <a:effectLst/>
      </p:bgPr>
    </p:bg>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785786" y="928670"/>
            <a:ext cx="7643866" cy="5159634"/>
          </a:xfrm>
          <a:prstGeom prst="rect">
            <a:avLst/>
          </a:prstGeom>
          <a:gradFill flip="none" rotWithShape="1">
            <a:gsLst>
              <a:gs pos="53000">
                <a:schemeClr val="accent1">
                  <a:alpha val="49000"/>
                </a:schemeClr>
              </a:gs>
              <a:gs pos="39999">
                <a:srgbClr val="85C2FF"/>
              </a:gs>
              <a:gs pos="70000">
                <a:srgbClr val="C4D6EB"/>
              </a:gs>
              <a:gs pos="100000">
                <a:srgbClr val="FFEBFA"/>
              </a:gs>
            </a:gsLst>
            <a:lin ang="8100000" scaled="1"/>
            <a:tileRect/>
          </a:gradFill>
          <a:ln w="9525">
            <a:noFill/>
            <a:miter lim="800000"/>
            <a:headEnd/>
            <a:tailEnd/>
          </a:ln>
          <a:effectLst/>
        </p:spPr>
        <p:txBody>
          <a:bodyPr anchor="ctr">
            <a:spAutoFit/>
          </a:bodyPr>
          <a:lstStyle/>
          <a:p>
            <a:pPr algn="ctr"/>
            <a:r>
              <a:rPr lang="en-GB" sz="2000" b="1">
                <a:solidFill>
                  <a:srgbClr val="222268"/>
                </a:solidFill>
                <a:latin typeface="Comic Sans MS" pitchFamily="66" charset="0"/>
              </a:rPr>
              <a:t>BIBLIOGRAPHY </a:t>
            </a:r>
          </a:p>
          <a:p>
            <a:pPr algn="ctr"/>
            <a:endParaRPr lang="it-IT" sz="2000" b="1">
              <a:solidFill>
                <a:srgbClr val="222268"/>
              </a:solidFill>
              <a:latin typeface="Comic Sans MS" pitchFamily="66" charset="0"/>
            </a:endParaRPr>
          </a:p>
          <a:p>
            <a:pPr eaLnBrk="0" hangingPunct="0"/>
            <a:r>
              <a:rPr lang="en-GB" sz="2000" b="1" i="1">
                <a:solidFill>
                  <a:srgbClr val="222268"/>
                </a:solidFill>
                <a:latin typeface="Comic Sans MS" pitchFamily="66" charset="0"/>
              </a:rPr>
              <a:t>A Dirty War:A Russian Reporter in Chechnya</a:t>
            </a:r>
            <a:r>
              <a:rPr lang="en-GB" sz="2000" b="1">
                <a:solidFill>
                  <a:srgbClr val="222268"/>
                </a:solidFill>
                <a:latin typeface="Comic Sans MS" pitchFamily="66" charset="0"/>
              </a:rPr>
              <a:t>, 2003.</a:t>
            </a:r>
            <a:endParaRPr lang="it-IT" sz="2000" b="1" i="1">
              <a:solidFill>
                <a:srgbClr val="222268"/>
              </a:solidFill>
              <a:latin typeface="Comic Sans MS" pitchFamily="66" charset="0"/>
            </a:endParaRPr>
          </a:p>
          <a:p>
            <a:pPr eaLnBrk="0" hangingPunct="0"/>
            <a:endParaRPr lang="en-GB" sz="2000" b="1" i="1">
              <a:solidFill>
                <a:srgbClr val="222268"/>
              </a:solidFill>
              <a:latin typeface="Comic Sans MS" pitchFamily="66" charset="0"/>
            </a:endParaRPr>
          </a:p>
          <a:p>
            <a:pPr eaLnBrk="0" hangingPunct="0"/>
            <a:r>
              <a:rPr lang="en-GB" sz="2000" b="1" i="1">
                <a:solidFill>
                  <a:srgbClr val="222268"/>
                </a:solidFill>
                <a:latin typeface="Comic Sans MS" pitchFamily="66" charset="0"/>
              </a:rPr>
              <a:t>A Small Corner of Hell: Dispatches from Chechnya</a:t>
            </a:r>
            <a:r>
              <a:rPr lang="en-GB" sz="2000" b="1">
                <a:solidFill>
                  <a:srgbClr val="222268"/>
                </a:solidFill>
                <a:latin typeface="Comic Sans MS" pitchFamily="66" charset="0"/>
              </a:rPr>
              <a:t>, 2003. </a:t>
            </a:r>
            <a:endParaRPr lang="it-IT" sz="2000" b="1">
              <a:solidFill>
                <a:srgbClr val="222268"/>
              </a:solidFill>
              <a:latin typeface="Comic Sans MS" pitchFamily="66" charset="0"/>
            </a:endParaRPr>
          </a:p>
          <a:p>
            <a:pPr eaLnBrk="0" hangingPunct="0"/>
            <a:endParaRPr lang="en-GB" sz="2000" b="1" i="1">
              <a:solidFill>
                <a:srgbClr val="222268"/>
              </a:solidFill>
              <a:latin typeface="Comic Sans MS" pitchFamily="66" charset="0"/>
            </a:endParaRPr>
          </a:p>
          <a:p>
            <a:pPr eaLnBrk="0" hangingPunct="0"/>
            <a:r>
              <a:rPr lang="en-GB" sz="2000" b="1" i="1">
                <a:solidFill>
                  <a:srgbClr val="222268"/>
                </a:solidFill>
                <a:latin typeface="Comic Sans MS" pitchFamily="66" charset="0"/>
              </a:rPr>
              <a:t>Putin’s Russia</a:t>
            </a:r>
            <a:r>
              <a:rPr lang="en-GB" sz="2000" b="1">
                <a:solidFill>
                  <a:srgbClr val="222268"/>
                </a:solidFill>
                <a:latin typeface="Comic Sans MS" pitchFamily="66" charset="0"/>
              </a:rPr>
              <a:t>, 2004. </a:t>
            </a:r>
            <a:endParaRPr lang="it-IT" sz="2000" b="1">
              <a:solidFill>
                <a:srgbClr val="222268"/>
              </a:solidFill>
              <a:latin typeface="Comic Sans MS" pitchFamily="66" charset="0"/>
            </a:endParaRPr>
          </a:p>
          <a:p>
            <a:pPr eaLnBrk="0" hangingPunct="0"/>
            <a:endParaRPr lang="en-GB" sz="2000" b="1" i="1">
              <a:solidFill>
                <a:srgbClr val="222268"/>
              </a:solidFill>
              <a:latin typeface="Comic Sans MS" pitchFamily="66" charset="0"/>
            </a:endParaRPr>
          </a:p>
          <a:p>
            <a:pPr eaLnBrk="0" hangingPunct="0"/>
            <a:r>
              <a:rPr lang="en-GB" sz="2000" b="1" i="1">
                <a:solidFill>
                  <a:srgbClr val="222268"/>
                </a:solidFill>
                <a:latin typeface="Comic Sans MS" pitchFamily="66" charset="0"/>
              </a:rPr>
              <a:t>A Russian Diary:A Journalist’s Final Account of Life, Corruption, and Death in Putin’s Russia</a:t>
            </a:r>
            <a:r>
              <a:rPr lang="en-GB" sz="2000" b="1">
                <a:solidFill>
                  <a:srgbClr val="222268"/>
                </a:solidFill>
                <a:latin typeface="Comic Sans MS" pitchFamily="66" charset="0"/>
              </a:rPr>
              <a:t>, 2007.</a:t>
            </a:r>
            <a:endParaRPr lang="it-IT" sz="2000" b="1">
              <a:solidFill>
                <a:srgbClr val="222268"/>
              </a:solidFill>
              <a:latin typeface="Comic Sans MS" pitchFamily="66" charset="0"/>
            </a:endParaRPr>
          </a:p>
          <a:p>
            <a:pPr algn="ctr" eaLnBrk="0" hangingPunct="0"/>
            <a:r>
              <a:rPr lang="en-GB" sz="3200">
                <a:solidFill>
                  <a:srgbClr val="222268"/>
                </a:solidFill>
              </a:rPr>
              <a:t>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4817"/>
                                        </p:tgtEl>
                                        <p:attrNameLst>
                                          <p:attrName>style.visibility</p:attrName>
                                        </p:attrNameLst>
                                      </p:cBhvr>
                                      <p:to>
                                        <p:strVal val="visible"/>
                                      </p:to>
                                    </p:set>
                                    <p:animEffect transition="in" filter="wheel(4)">
                                      <p:cBhvr>
                                        <p:cTn id="7" dur="2000"/>
                                        <p:tgtEl>
                                          <p:spTgt spid="348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50000">
              <a:schemeClr val="bg1">
                <a:alpha val="49000"/>
              </a:schemeClr>
            </a:gs>
            <a:gs pos="39999">
              <a:srgbClr val="85C2FF"/>
            </a:gs>
            <a:gs pos="70000">
              <a:srgbClr val="C4D6EB"/>
            </a:gs>
            <a:gs pos="100000">
              <a:srgbClr val="FFEBFA"/>
            </a:gs>
          </a:gsLst>
          <a:lin ang="2700000" scaled="0"/>
          <a:tileRect/>
        </a:gradFill>
        <a:effectLst/>
      </p:bgPr>
    </p:bg>
    <p:spTree>
      <p:nvGrpSpPr>
        <p:cNvPr id="1" name=""/>
        <p:cNvGrpSpPr/>
        <p:nvPr/>
      </p:nvGrpSpPr>
      <p:grpSpPr>
        <a:xfrm>
          <a:off x="0" y="0"/>
          <a:ext cx="0" cy="0"/>
          <a:chOff x="0" y="0"/>
          <a:chExt cx="0" cy="0"/>
        </a:xfrm>
      </p:grpSpPr>
      <p:sp>
        <p:nvSpPr>
          <p:cNvPr id="2" name="Rettangolo 1"/>
          <p:cNvSpPr/>
          <p:nvPr/>
        </p:nvSpPr>
        <p:spPr>
          <a:xfrm>
            <a:off x="2286000" y="1571625"/>
            <a:ext cx="4572000" cy="3508375"/>
          </a:xfrm>
          <a:prstGeom prst="rect">
            <a:avLst/>
          </a:prstGeom>
          <a:gradFill flip="none" rotWithShape="1">
            <a:gsLst>
              <a:gs pos="48000">
                <a:schemeClr val="accent1"/>
              </a:gs>
              <a:gs pos="25000">
                <a:srgbClr val="21D6E0"/>
              </a:gs>
              <a:gs pos="75000">
                <a:srgbClr val="0087E6"/>
              </a:gs>
              <a:gs pos="100000">
                <a:srgbClr val="005CBF"/>
              </a:gs>
            </a:gsLst>
            <a:lin ang="18900000" scaled="1"/>
            <a:tileRect/>
          </a:gradFill>
        </p:spPr>
        <p:txBody>
          <a:bodyPr>
            <a:spAutoFit/>
          </a:bodyPr>
          <a:lstStyle/>
          <a:p>
            <a:pPr algn="ctr"/>
            <a:endParaRPr lang="it-IT" sz="2800" b="1">
              <a:solidFill>
                <a:srgbClr val="262673"/>
              </a:solidFill>
              <a:latin typeface="Comic Sans MS" pitchFamily="66" charset="0"/>
            </a:endParaRPr>
          </a:p>
          <a:p>
            <a:pPr algn="ctr"/>
            <a:r>
              <a:rPr lang="it-IT" sz="2800" b="1">
                <a:solidFill>
                  <a:srgbClr val="262673"/>
                </a:solidFill>
                <a:latin typeface="Comic Sans MS" pitchFamily="66" charset="0"/>
              </a:rPr>
              <a:t>Created by</a:t>
            </a:r>
          </a:p>
          <a:p>
            <a:pPr algn="ctr"/>
            <a:endParaRPr lang="it-IT" sz="2800" b="1">
              <a:solidFill>
                <a:srgbClr val="262673"/>
              </a:solidFill>
              <a:latin typeface="Comic Sans MS" pitchFamily="66" charset="0"/>
            </a:endParaRPr>
          </a:p>
          <a:p>
            <a:pPr algn="ctr"/>
            <a:r>
              <a:rPr lang="it-IT" sz="2800" b="1">
                <a:solidFill>
                  <a:srgbClr val="262673"/>
                </a:solidFill>
                <a:latin typeface="Comic Sans MS" pitchFamily="66" charset="0"/>
              </a:rPr>
              <a:t>Francesca Canensi</a:t>
            </a:r>
          </a:p>
          <a:p>
            <a:pPr algn="ctr"/>
            <a:r>
              <a:rPr lang="it-IT" sz="2800" b="1">
                <a:solidFill>
                  <a:srgbClr val="262673"/>
                </a:solidFill>
                <a:latin typeface="Comic Sans MS" pitchFamily="66" charset="0"/>
              </a:rPr>
              <a:t>Marta Crivellari </a:t>
            </a:r>
          </a:p>
          <a:p>
            <a:pPr algn="ctr"/>
            <a:r>
              <a:rPr lang="it-IT" sz="2800" b="1">
                <a:solidFill>
                  <a:srgbClr val="262673"/>
                </a:solidFill>
                <a:latin typeface="Comic Sans MS" pitchFamily="66" charset="0"/>
              </a:rPr>
              <a:t>Valentina Finotti</a:t>
            </a:r>
          </a:p>
          <a:p>
            <a:pPr algn="ctr"/>
            <a:r>
              <a:rPr lang="it-IT" sz="2800" b="1">
                <a:solidFill>
                  <a:srgbClr val="262673"/>
                </a:solidFill>
                <a:latin typeface="Comic Sans MS" pitchFamily="66" charset="0"/>
              </a:rPr>
              <a:t>Vittoria Siviero</a:t>
            </a:r>
          </a:p>
          <a:p>
            <a:pPr algn="ctr"/>
            <a:endParaRPr lang="it-IT" sz="2800" b="1">
              <a:solidFill>
                <a:srgbClr val="262673"/>
              </a:solidFill>
              <a:latin typeface="Comic Sans MS" pitchFamily="66" charset="0"/>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FF"/>
            </a:gs>
            <a:gs pos="100000">
              <a:srgbClr val="CC66FF"/>
            </a:gs>
          </a:gsLst>
          <a:lin ang="2700000" scaled="1"/>
        </a:gra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611188" y="2132013"/>
            <a:ext cx="7921625" cy="2520950"/>
          </a:xfrm>
        </p:spPr>
        <p:txBody>
          <a:bodyPr/>
          <a:lstStyle/>
          <a:p>
            <a:pPr eaLnBrk="1" hangingPunct="1">
              <a:buFontTx/>
              <a:buNone/>
            </a:pPr>
            <a:r>
              <a:rPr lang="en-GB" smtClean="0">
                <a:solidFill>
                  <a:srgbClr val="9900CC"/>
                </a:solidFill>
                <a:latin typeface="Verdana" pitchFamily="34" charset="0"/>
              </a:rPr>
              <a:t>	</a:t>
            </a:r>
            <a:r>
              <a:rPr lang="en-GB" sz="2800" b="1" smtClean="0">
                <a:solidFill>
                  <a:srgbClr val="9900CC"/>
                </a:solidFill>
                <a:latin typeface="Comic Sans MS" pitchFamily="66" charset="0"/>
              </a:rPr>
              <a:t>Anna Politkovskaya was born Anna Mazepa in New York city in 1958. She grew up in Moscow and graduated from the Moscow State University Department of Journalism in 1980.</a:t>
            </a:r>
            <a:endParaRPr lang="it-IT" sz="2800" b="1" smtClean="0">
              <a:solidFill>
                <a:srgbClr val="9900CC"/>
              </a:solidFill>
              <a:latin typeface="Comic Sans MS" pitchFamily="66"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074">
                                            <p:txEl>
                                              <p:pRg st="0" end="0"/>
                                            </p:txEl>
                                          </p:spTgt>
                                        </p:tgtEl>
                                        <p:attrNameLst>
                                          <p:attrName>style.visibility</p:attrName>
                                        </p:attrNameLst>
                                      </p:cBhvr>
                                      <p:to>
                                        <p:strVal val="visible"/>
                                      </p:to>
                                    </p:set>
                                    <p:anim calcmode="lin" valueType="num">
                                      <p:cBhvr>
                                        <p:cTn id="7" dur="500" decel="50000" fill="hold">
                                          <p:stCondLst>
                                            <p:cond delay="0"/>
                                          </p:stCondLst>
                                        </p:cTn>
                                        <p:tgtEl>
                                          <p:spTgt spid="3074">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074">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074">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074">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074">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074">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074">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07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66FF"/>
            </a:gs>
            <a:gs pos="100000">
              <a:srgbClr val="6699FF"/>
            </a:gs>
          </a:gsLst>
          <a:lin ang="2700000" scaled="1"/>
        </a:gradFill>
        <a:effectLst/>
      </p:bgPr>
    </p:bg>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3563938" y="1089025"/>
            <a:ext cx="5400675" cy="4572000"/>
          </a:xfrm>
          <a:gradFill rotWithShape="1">
            <a:gsLst>
              <a:gs pos="0">
                <a:srgbClr val="66FF99"/>
              </a:gs>
              <a:gs pos="28999">
                <a:srgbClr val="66FF99"/>
              </a:gs>
              <a:gs pos="53000">
                <a:srgbClr val="D4DEFF"/>
              </a:gs>
              <a:gs pos="83000">
                <a:srgbClr val="D4DEFF"/>
              </a:gs>
              <a:gs pos="100000">
                <a:srgbClr val="96AB94"/>
              </a:gs>
            </a:gsLst>
            <a:lin ang="18900000" scaled="1"/>
          </a:gradFill>
        </p:spPr>
        <p:txBody>
          <a:bodyPr/>
          <a:lstStyle/>
          <a:p>
            <a:pPr algn="ctr" eaLnBrk="1" hangingPunct="1">
              <a:buFontTx/>
              <a:buNone/>
            </a:pPr>
            <a:r>
              <a:rPr lang="en-GB" sz="3600" smtClean="0">
                <a:solidFill>
                  <a:srgbClr val="0033CC"/>
                </a:solidFill>
                <a:latin typeface="Verdana" pitchFamily="34" charset="0"/>
              </a:rPr>
              <a:t>	</a:t>
            </a:r>
          </a:p>
          <a:p>
            <a:pPr eaLnBrk="1" hangingPunct="1">
              <a:spcBef>
                <a:spcPct val="0"/>
              </a:spcBef>
              <a:buFontTx/>
              <a:buNone/>
            </a:pPr>
            <a:r>
              <a:rPr lang="en-GB" b="1" smtClean="0">
                <a:solidFill>
                  <a:srgbClr val="0033CC"/>
                </a:solidFill>
                <a:latin typeface="Comic Sans MS" pitchFamily="66" charset="0"/>
              </a:rPr>
              <a:t>	</a:t>
            </a:r>
            <a:r>
              <a:rPr lang="en-GB" sz="2800" b="1" smtClean="0">
                <a:solidFill>
                  <a:srgbClr val="0033CC"/>
                </a:solidFill>
                <a:latin typeface="Comic Sans MS" pitchFamily="66" charset="0"/>
              </a:rPr>
              <a:t>Politkovskaya worked for «Izvestia» from 1982 to 1993 and as a reporter, editor of emergencies/</a:t>
            </a:r>
          </a:p>
          <a:p>
            <a:pPr eaLnBrk="1" hangingPunct="1">
              <a:spcBef>
                <a:spcPct val="0"/>
              </a:spcBef>
              <a:buFontTx/>
              <a:buNone/>
            </a:pPr>
            <a:r>
              <a:rPr lang="en-GB" sz="2800" b="1" smtClean="0">
                <a:solidFill>
                  <a:srgbClr val="0033CC"/>
                </a:solidFill>
                <a:latin typeface="Comic Sans MS" pitchFamily="66" charset="0"/>
              </a:rPr>
              <a:t>	accidents section. From June 1999 to 2006, she wrote colums for the biweekly «Novaya Gazeta».</a:t>
            </a:r>
            <a:r>
              <a:rPr lang="en-GB" sz="2800" smtClean="0">
                <a:solidFill>
                  <a:srgbClr val="0033CC"/>
                </a:solidFill>
                <a:latin typeface="Comic Sans MS" pitchFamily="66" charset="0"/>
              </a:rPr>
              <a:t> </a:t>
            </a:r>
            <a:endParaRPr lang="it-IT" sz="2800" smtClean="0">
              <a:solidFill>
                <a:srgbClr val="0033CC"/>
              </a:solidFill>
              <a:latin typeface="Comic Sans MS" pitchFamily="66" charset="0"/>
            </a:endParaRPr>
          </a:p>
        </p:txBody>
      </p:sp>
      <p:pic>
        <p:nvPicPr>
          <p:cNvPr id="4099" name="Picture 3" descr="G:\comenius\foto progetto\6.jpg"/>
          <p:cNvPicPr>
            <a:picLocks noChangeAspect="1" noChangeArrowheads="1"/>
          </p:cNvPicPr>
          <p:nvPr/>
        </p:nvPicPr>
        <p:blipFill>
          <a:blip r:embed="rId2"/>
          <a:srcRect/>
          <a:stretch>
            <a:fillRect/>
          </a:stretch>
        </p:blipFill>
        <p:spPr bwMode="auto">
          <a:xfrm>
            <a:off x="214313" y="1916113"/>
            <a:ext cx="3349625" cy="2928937"/>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fade">
                                      <p:cBhvr>
                                        <p:cTn id="7" dur="2000"/>
                                        <p:tgtEl>
                                          <p:spTgt spid="4099"/>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098">
                                            <p:bg/>
                                          </p:spTgt>
                                        </p:tgtEl>
                                        <p:attrNameLst>
                                          <p:attrName>style.visibility</p:attrName>
                                        </p:attrNameLst>
                                      </p:cBhvr>
                                      <p:to>
                                        <p:strVal val="visible"/>
                                      </p:to>
                                    </p:set>
                                    <p:animEffect transition="in" filter="wipe(down)">
                                      <p:cBhvr>
                                        <p:cTn id="12" dur="580">
                                          <p:stCondLst>
                                            <p:cond delay="0"/>
                                          </p:stCondLst>
                                        </p:cTn>
                                        <p:tgtEl>
                                          <p:spTgt spid="4098">
                                            <p:bg/>
                                          </p:spTgt>
                                        </p:tgtEl>
                                      </p:cBhvr>
                                    </p:animEffect>
                                    <p:anim calcmode="lin" valueType="num">
                                      <p:cBhvr>
                                        <p:cTn id="13" dur="1822" tmFilter="0,0; 0.14,0.36; 0.43,0.73; 0.71,0.91; 1.0,1.0">
                                          <p:stCondLst>
                                            <p:cond delay="0"/>
                                          </p:stCondLst>
                                        </p:cTn>
                                        <p:tgtEl>
                                          <p:spTgt spid="4098">
                                            <p:bg/>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098">
                                            <p:bg/>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098">
                                            <p:bg/>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098">
                                            <p:bg/>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098">
                                            <p:bg/>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4098">
                                            <p:bg/>
                                          </p:spTgt>
                                        </p:tgtEl>
                                      </p:cBhvr>
                                      <p:to x="100000" y="60000"/>
                                    </p:animScale>
                                    <p:animScale>
                                      <p:cBhvr>
                                        <p:cTn id="19" dur="166" decel="50000">
                                          <p:stCondLst>
                                            <p:cond delay="676"/>
                                          </p:stCondLst>
                                        </p:cTn>
                                        <p:tgtEl>
                                          <p:spTgt spid="4098">
                                            <p:bg/>
                                          </p:spTgt>
                                        </p:tgtEl>
                                      </p:cBhvr>
                                      <p:to x="100000" y="100000"/>
                                    </p:animScale>
                                    <p:animScale>
                                      <p:cBhvr>
                                        <p:cTn id="20" dur="26">
                                          <p:stCondLst>
                                            <p:cond delay="1312"/>
                                          </p:stCondLst>
                                        </p:cTn>
                                        <p:tgtEl>
                                          <p:spTgt spid="4098">
                                            <p:bg/>
                                          </p:spTgt>
                                        </p:tgtEl>
                                      </p:cBhvr>
                                      <p:to x="100000" y="80000"/>
                                    </p:animScale>
                                    <p:animScale>
                                      <p:cBhvr>
                                        <p:cTn id="21" dur="166" decel="50000">
                                          <p:stCondLst>
                                            <p:cond delay="1338"/>
                                          </p:stCondLst>
                                        </p:cTn>
                                        <p:tgtEl>
                                          <p:spTgt spid="4098">
                                            <p:bg/>
                                          </p:spTgt>
                                        </p:tgtEl>
                                      </p:cBhvr>
                                      <p:to x="100000" y="100000"/>
                                    </p:animScale>
                                    <p:animScale>
                                      <p:cBhvr>
                                        <p:cTn id="22" dur="26">
                                          <p:stCondLst>
                                            <p:cond delay="1642"/>
                                          </p:stCondLst>
                                        </p:cTn>
                                        <p:tgtEl>
                                          <p:spTgt spid="4098">
                                            <p:bg/>
                                          </p:spTgt>
                                        </p:tgtEl>
                                      </p:cBhvr>
                                      <p:to x="100000" y="90000"/>
                                    </p:animScale>
                                    <p:animScale>
                                      <p:cBhvr>
                                        <p:cTn id="23" dur="166" decel="50000">
                                          <p:stCondLst>
                                            <p:cond delay="1668"/>
                                          </p:stCondLst>
                                        </p:cTn>
                                        <p:tgtEl>
                                          <p:spTgt spid="4098">
                                            <p:bg/>
                                          </p:spTgt>
                                        </p:tgtEl>
                                      </p:cBhvr>
                                      <p:to x="100000" y="100000"/>
                                    </p:animScale>
                                    <p:animScale>
                                      <p:cBhvr>
                                        <p:cTn id="24" dur="26">
                                          <p:stCondLst>
                                            <p:cond delay="1808"/>
                                          </p:stCondLst>
                                        </p:cTn>
                                        <p:tgtEl>
                                          <p:spTgt spid="4098">
                                            <p:bg/>
                                          </p:spTgt>
                                        </p:tgtEl>
                                      </p:cBhvr>
                                      <p:to x="100000" y="95000"/>
                                    </p:animScale>
                                    <p:animScale>
                                      <p:cBhvr>
                                        <p:cTn id="25" dur="166" decel="50000">
                                          <p:stCondLst>
                                            <p:cond delay="1834"/>
                                          </p:stCondLst>
                                        </p:cTn>
                                        <p:tgtEl>
                                          <p:spTgt spid="4098">
                                            <p:bg/>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4098">
                                            <p:txEl>
                                              <p:pRg st="0" end="0"/>
                                            </p:txEl>
                                          </p:spTgt>
                                        </p:tgtEl>
                                        <p:attrNameLst>
                                          <p:attrName>style.visibility</p:attrName>
                                        </p:attrNameLst>
                                      </p:cBhvr>
                                      <p:to>
                                        <p:strVal val="visible"/>
                                      </p:to>
                                    </p:set>
                                    <p:animEffect transition="in" filter="wipe(down)">
                                      <p:cBhvr>
                                        <p:cTn id="30" dur="580">
                                          <p:stCondLst>
                                            <p:cond delay="0"/>
                                          </p:stCondLst>
                                        </p:cTn>
                                        <p:tgtEl>
                                          <p:spTgt spid="4098">
                                            <p:txEl>
                                              <p:pRg st="0" end="0"/>
                                            </p:txEl>
                                          </p:spTgt>
                                        </p:tgtEl>
                                      </p:cBhvr>
                                    </p:animEffect>
                                    <p:anim calcmode="lin" valueType="num">
                                      <p:cBhvr>
                                        <p:cTn id="31" dur="1822" tmFilter="0,0; 0.14,0.36; 0.43,0.73; 0.71,0.91; 1.0,1.0">
                                          <p:stCondLst>
                                            <p:cond delay="0"/>
                                          </p:stCondLst>
                                        </p:cTn>
                                        <p:tgtEl>
                                          <p:spTgt spid="4098">
                                            <p:txEl>
                                              <p:pRg st="0" end="0"/>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4098">
                                            <p:txEl>
                                              <p:pRg st="0" end="0"/>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4098">
                                            <p:txEl>
                                              <p:pRg st="0" end="0"/>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4098">
                                            <p:txEl>
                                              <p:pRg st="0" end="0"/>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4098">
                                            <p:txEl>
                                              <p:pRg st="0" end="0"/>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4098">
                                            <p:txEl>
                                              <p:pRg st="0" end="0"/>
                                            </p:txEl>
                                          </p:spTgt>
                                        </p:tgtEl>
                                      </p:cBhvr>
                                      <p:to x="100000" y="60000"/>
                                    </p:animScale>
                                    <p:animScale>
                                      <p:cBhvr>
                                        <p:cTn id="37" dur="166" decel="50000">
                                          <p:stCondLst>
                                            <p:cond delay="676"/>
                                          </p:stCondLst>
                                        </p:cTn>
                                        <p:tgtEl>
                                          <p:spTgt spid="4098">
                                            <p:txEl>
                                              <p:pRg st="0" end="0"/>
                                            </p:txEl>
                                          </p:spTgt>
                                        </p:tgtEl>
                                      </p:cBhvr>
                                      <p:to x="100000" y="100000"/>
                                    </p:animScale>
                                    <p:animScale>
                                      <p:cBhvr>
                                        <p:cTn id="38" dur="26">
                                          <p:stCondLst>
                                            <p:cond delay="1312"/>
                                          </p:stCondLst>
                                        </p:cTn>
                                        <p:tgtEl>
                                          <p:spTgt spid="4098">
                                            <p:txEl>
                                              <p:pRg st="0" end="0"/>
                                            </p:txEl>
                                          </p:spTgt>
                                        </p:tgtEl>
                                      </p:cBhvr>
                                      <p:to x="100000" y="80000"/>
                                    </p:animScale>
                                    <p:animScale>
                                      <p:cBhvr>
                                        <p:cTn id="39" dur="166" decel="50000">
                                          <p:stCondLst>
                                            <p:cond delay="1338"/>
                                          </p:stCondLst>
                                        </p:cTn>
                                        <p:tgtEl>
                                          <p:spTgt spid="4098">
                                            <p:txEl>
                                              <p:pRg st="0" end="0"/>
                                            </p:txEl>
                                          </p:spTgt>
                                        </p:tgtEl>
                                      </p:cBhvr>
                                      <p:to x="100000" y="100000"/>
                                    </p:animScale>
                                    <p:animScale>
                                      <p:cBhvr>
                                        <p:cTn id="40" dur="26">
                                          <p:stCondLst>
                                            <p:cond delay="1642"/>
                                          </p:stCondLst>
                                        </p:cTn>
                                        <p:tgtEl>
                                          <p:spTgt spid="4098">
                                            <p:txEl>
                                              <p:pRg st="0" end="0"/>
                                            </p:txEl>
                                          </p:spTgt>
                                        </p:tgtEl>
                                      </p:cBhvr>
                                      <p:to x="100000" y="90000"/>
                                    </p:animScale>
                                    <p:animScale>
                                      <p:cBhvr>
                                        <p:cTn id="41" dur="166" decel="50000">
                                          <p:stCondLst>
                                            <p:cond delay="1668"/>
                                          </p:stCondLst>
                                        </p:cTn>
                                        <p:tgtEl>
                                          <p:spTgt spid="4098">
                                            <p:txEl>
                                              <p:pRg st="0" end="0"/>
                                            </p:txEl>
                                          </p:spTgt>
                                        </p:tgtEl>
                                      </p:cBhvr>
                                      <p:to x="100000" y="100000"/>
                                    </p:animScale>
                                    <p:animScale>
                                      <p:cBhvr>
                                        <p:cTn id="42" dur="26">
                                          <p:stCondLst>
                                            <p:cond delay="1808"/>
                                          </p:stCondLst>
                                        </p:cTn>
                                        <p:tgtEl>
                                          <p:spTgt spid="4098">
                                            <p:txEl>
                                              <p:pRg st="0" end="0"/>
                                            </p:txEl>
                                          </p:spTgt>
                                        </p:tgtEl>
                                      </p:cBhvr>
                                      <p:to x="100000" y="95000"/>
                                    </p:animScale>
                                    <p:animScale>
                                      <p:cBhvr>
                                        <p:cTn id="43" dur="166" decel="50000">
                                          <p:stCondLst>
                                            <p:cond delay="1834"/>
                                          </p:stCondLst>
                                        </p:cTn>
                                        <p:tgtEl>
                                          <p:spTgt spid="4098">
                                            <p:txEl>
                                              <p:pRg st="0" end="0"/>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4098">
                                            <p:txEl>
                                              <p:pRg st="1" end="1"/>
                                            </p:txEl>
                                          </p:spTgt>
                                        </p:tgtEl>
                                        <p:attrNameLst>
                                          <p:attrName>style.visibility</p:attrName>
                                        </p:attrNameLst>
                                      </p:cBhvr>
                                      <p:to>
                                        <p:strVal val="visible"/>
                                      </p:to>
                                    </p:set>
                                    <p:animEffect transition="in" filter="wipe(down)">
                                      <p:cBhvr>
                                        <p:cTn id="48" dur="580">
                                          <p:stCondLst>
                                            <p:cond delay="0"/>
                                          </p:stCondLst>
                                        </p:cTn>
                                        <p:tgtEl>
                                          <p:spTgt spid="4098">
                                            <p:txEl>
                                              <p:pRg st="1" end="1"/>
                                            </p:txEl>
                                          </p:spTgt>
                                        </p:tgtEl>
                                      </p:cBhvr>
                                    </p:animEffect>
                                    <p:anim calcmode="lin" valueType="num">
                                      <p:cBhvr>
                                        <p:cTn id="49" dur="1822" tmFilter="0,0; 0.14,0.36; 0.43,0.73; 0.71,0.91; 1.0,1.0">
                                          <p:stCondLst>
                                            <p:cond delay="0"/>
                                          </p:stCondLst>
                                        </p:cTn>
                                        <p:tgtEl>
                                          <p:spTgt spid="4098">
                                            <p:txEl>
                                              <p:pRg st="1" end="1"/>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4098">
                                            <p:txEl>
                                              <p:pRg st="1" end="1"/>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4098">
                                            <p:txEl>
                                              <p:pRg st="1" end="1"/>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4098">
                                            <p:txEl>
                                              <p:pRg st="1" end="1"/>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4098">
                                            <p:txEl>
                                              <p:pRg st="1" end="1"/>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4098">
                                            <p:txEl>
                                              <p:pRg st="1" end="1"/>
                                            </p:txEl>
                                          </p:spTgt>
                                        </p:tgtEl>
                                      </p:cBhvr>
                                      <p:to x="100000" y="60000"/>
                                    </p:animScale>
                                    <p:animScale>
                                      <p:cBhvr>
                                        <p:cTn id="55" dur="166" decel="50000">
                                          <p:stCondLst>
                                            <p:cond delay="676"/>
                                          </p:stCondLst>
                                        </p:cTn>
                                        <p:tgtEl>
                                          <p:spTgt spid="4098">
                                            <p:txEl>
                                              <p:pRg st="1" end="1"/>
                                            </p:txEl>
                                          </p:spTgt>
                                        </p:tgtEl>
                                      </p:cBhvr>
                                      <p:to x="100000" y="100000"/>
                                    </p:animScale>
                                    <p:animScale>
                                      <p:cBhvr>
                                        <p:cTn id="56" dur="26">
                                          <p:stCondLst>
                                            <p:cond delay="1312"/>
                                          </p:stCondLst>
                                        </p:cTn>
                                        <p:tgtEl>
                                          <p:spTgt spid="4098">
                                            <p:txEl>
                                              <p:pRg st="1" end="1"/>
                                            </p:txEl>
                                          </p:spTgt>
                                        </p:tgtEl>
                                      </p:cBhvr>
                                      <p:to x="100000" y="80000"/>
                                    </p:animScale>
                                    <p:animScale>
                                      <p:cBhvr>
                                        <p:cTn id="57" dur="166" decel="50000">
                                          <p:stCondLst>
                                            <p:cond delay="1338"/>
                                          </p:stCondLst>
                                        </p:cTn>
                                        <p:tgtEl>
                                          <p:spTgt spid="4098">
                                            <p:txEl>
                                              <p:pRg st="1" end="1"/>
                                            </p:txEl>
                                          </p:spTgt>
                                        </p:tgtEl>
                                      </p:cBhvr>
                                      <p:to x="100000" y="100000"/>
                                    </p:animScale>
                                    <p:animScale>
                                      <p:cBhvr>
                                        <p:cTn id="58" dur="26">
                                          <p:stCondLst>
                                            <p:cond delay="1642"/>
                                          </p:stCondLst>
                                        </p:cTn>
                                        <p:tgtEl>
                                          <p:spTgt spid="4098">
                                            <p:txEl>
                                              <p:pRg st="1" end="1"/>
                                            </p:txEl>
                                          </p:spTgt>
                                        </p:tgtEl>
                                      </p:cBhvr>
                                      <p:to x="100000" y="90000"/>
                                    </p:animScale>
                                    <p:animScale>
                                      <p:cBhvr>
                                        <p:cTn id="59" dur="166" decel="50000">
                                          <p:stCondLst>
                                            <p:cond delay="1668"/>
                                          </p:stCondLst>
                                        </p:cTn>
                                        <p:tgtEl>
                                          <p:spTgt spid="4098">
                                            <p:txEl>
                                              <p:pRg st="1" end="1"/>
                                            </p:txEl>
                                          </p:spTgt>
                                        </p:tgtEl>
                                      </p:cBhvr>
                                      <p:to x="100000" y="100000"/>
                                    </p:animScale>
                                    <p:animScale>
                                      <p:cBhvr>
                                        <p:cTn id="60" dur="26">
                                          <p:stCondLst>
                                            <p:cond delay="1808"/>
                                          </p:stCondLst>
                                        </p:cTn>
                                        <p:tgtEl>
                                          <p:spTgt spid="4098">
                                            <p:txEl>
                                              <p:pRg st="1" end="1"/>
                                            </p:txEl>
                                          </p:spTgt>
                                        </p:tgtEl>
                                      </p:cBhvr>
                                      <p:to x="100000" y="95000"/>
                                    </p:animScale>
                                    <p:animScale>
                                      <p:cBhvr>
                                        <p:cTn id="61" dur="166" decel="50000">
                                          <p:stCondLst>
                                            <p:cond delay="1834"/>
                                          </p:stCondLst>
                                        </p:cTn>
                                        <p:tgtEl>
                                          <p:spTgt spid="4098">
                                            <p:txEl>
                                              <p:pRg st="1" end="1"/>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4098">
                                            <p:txEl>
                                              <p:pRg st="2" end="2"/>
                                            </p:txEl>
                                          </p:spTgt>
                                        </p:tgtEl>
                                        <p:attrNameLst>
                                          <p:attrName>style.visibility</p:attrName>
                                        </p:attrNameLst>
                                      </p:cBhvr>
                                      <p:to>
                                        <p:strVal val="visible"/>
                                      </p:to>
                                    </p:set>
                                    <p:animEffect transition="in" filter="wipe(down)">
                                      <p:cBhvr>
                                        <p:cTn id="66" dur="580">
                                          <p:stCondLst>
                                            <p:cond delay="0"/>
                                          </p:stCondLst>
                                        </p:cTn>
                                        <p:tgtEl>
                                          <p:spTgt spid="4098">
                                            <p:txEl>
                                              <p:pRg st="2" end="2"/>
                                            </p:txEl>
                                          </p:spTgt>
                                        </p:tgtEl>
                                      </p:cBhvr>
                                    </p:animEffect>
                                    <p:anim calcmode="lin" valueType="num">
                                      <p:cBhvr>
                                        <p:cTn id="67" dur="1822" tmFilter="0,0; 0.14,0.36; 0.43,0.73; 0.71,0.91; 1.0,1.0">
                                          <p:stCondLst>
                                            <p:cond delay="0"/>
                                          </p:stCondLst>
                                        </p:cTn>
                                        <p:tgtEl>
                                          <p:spTgt spid="4098">
                                            <p:txEl>
                                              <p:pRg st="2" end="2"/>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4098">
                                            <p:txEl>
                                              <p:pRg st="2" end="2"/>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4098">
                                            <p:txEl>
                                              <p:pRg st="2" end="2"/>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4098">
                                            <p:txEl>
                                              <p:pRg st="2" end="2"/>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4098">
                                            <p:txEl>
                                              <p:pRg st="2" end="2"/>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4098">
                                            <p:txEl>
                                              <p:pRg st="2" end="2"/>
                                            </p:txEl>
                                          </p:spTgt>
                                        </p:tgtEl>
                                      </p:cBhvr>
                                      <p:to x="100000" y="60000"/>
                                    </p:animScale>
                                    <p:animScale>
                                      <p:cBhvr>
                                        <p:cTn id="73" dur="166" decel="50000">
                                          <p:stCondLst>
                                            <p:cond delay="676"/>
                                          </p:stCondLst>
                                        </p:cTn>
                                        <p:tgtEl>
                                          <p:spTgt spid="4098">
                                            <p:txEl>
                                              <p:pRg st="2" end="2"/>
                                            </p:txEl>
                                          </p:spTgt>
                                        </p:tgtEl>
                                      </p:cBhvr>
                                      <p:to x="100000" y="100000"/>
                                    </p:animScale>
                                    <p:animScale>
                                      <p:cBhvr>
                                        <p:cTn id="74" dur="26">
                                          <p:stCondLst>
                                            <p:cond delay="1312"/>
                                          </p:stCondLst>
                                        </p:cTn>
                                        <p:tgtEl>
                                          <p:spTgt spid="4098">
                                            <p:txEl>
                                              <p:pRg st="2" end="2"/>
                                            </p:txEl>
                                          </p:spTgt>
                                        </p:tgtEl>
                                      </p:cBhvr>
                                      <p:to x="100000" y="80000"/>
                                    </p:animScale>
                                    <p:animScale>
                                      <p:cBhvr>
                                        <p:cTn id="75" dur="166" decel="50000">
                                          <p:stCondLst>
                                            <p:cond delay="1338"/>
                                          </p:stCondLst>
                                        </p:cTn>
                                        <p:tgtEl>
                                          <p:spTgt spid="4098">
                                            <p:txEl>
                                              <p:pRg st="2" end="2"/>
                                            </p:txEl>
                                          </p:spTgt>
                                        </p:tgtEl>
                                      </p:cBhvr>
                                      <p:to x="100000" y="100000"/>
                                    </p:animScale>
                                    <p:animScale>
                                      <p:cBhvr>
                                        <p:cTn id="76" dur="26">
                                          <p:stCondLst>
                                            <p:cond delay="1642"/>
                                          </p:stCondLst>
                                        </p:cTn>
                                        <p:tgtEl>
                                          <p:spTgt spid="4098">
                                            <p:txEl>
                                              <p:pRg st="2" end="2"/>
                                            </p:txEl>
                                          </p:spTgt>
                                        </p:tgtEl>
                                      </p:cBhvr>
                                      <p:to x="100000" y="90000"/>
                                    </p:animScale>
                                    <p:animScale>
                                      <p:cBhvr>
                                        <p:cTn id="77" dur="166" decel="50000">
                                          <p:stCondLst>
                                            <p:cond delay="1668"/>
                                          </p:stCondLst>
                                        </p:cTn>
                                        <p:tgtEl>
                                          <p:spTgt spid="4098">
                                            <p:txEl>
                                              <p:pRg st="2" end="2"/>
                                            </p:txEl>
                                          </p:spTgt>
                                        </p:tgtEl>
                                      </p:cBhvr>
                                      <p:to x="100000" y="100000"/>
                                    </p:animScale>
                                    <p:animScale>
                                      <p:cBhvr>
                                        <p:cTn id="78" dur="26">
                                          <p:stCondLst>
                                            <p:cond delay="1808"/>
                                          </p:stCondLst>
                                        </p:cTn>
                                        <p:tgtEl>
                                          <p:spTgt spid="4098">
                                            <p:txEl>
                                              <p:pRg st="2" end="2"/>
                                            </p:txEl>
                                          </p:spTgt>
                                        </p:tgtEl>
                                      </p:cBhvr>
                                      <p:to x="100000" y="95000"/>
                                    </p:animScale>
                                    <p:animScale>
                                      <p:cBhvr>
                                        <p:cTn id="79" dur="166" decel="50000">
                                          <p:stCondLst>
                                            <p:cond delay="1834"/>
                                          </p:stCondLst>
                                        </p:cTn>
                                        <p:tgtEl>
                                          <p:spTgt spid="4098">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99FF99"/>
            </a:gs>
          </a:gsLst>
          <a:lin ang="2700000" scaled="1"/>
        </a:gradFill>
        <a:effectLst/>
      </p:bgPr>
    </p:bg>
    <p:spTree>
      <p:nvGrpSpPr>
        <p:cNvPr id="1" name=""/>
        <p:cNvGrpSpPr/>
        <p:nvPr/>
      </p:nvGrpSpPr>
      <p:grpSpPr>
        <a:xfrm>
          <a:off x="0" y="0"/>
          <a:ext cx="0" cy="0"/>
          <a:chOff x="0" y="0"/>
          <a:chExt cx="0" cy="0"/>
        </a:xfrm>
      </p:grpSpPr>
      <p:sp>
        <p:nvSpPr>
          <p:cNvPr id="5122" name="Rectangle 6"/>
          <p:cNvSpPr>
            <a:spLocks noGrp="1" noChangeArrowheads="1"/>
          </p:cNvSpPr>
          <p:nvPr>
            <p:ph type="body" idx="1"/>
          </p:nvPr>
        </p:nvSpPr>
        <p:spPr>
          <a:xfrm>
            <a:off x="539750" y="930275"/>
            <a:ext cx="7920038" cy="5162550"/>
          </a:xfrm>
        </p:spPr>
        <p:txBody>
          <a:bodyPr/>
          <a:lstStyle/>
          <a:p>
            <a:pPr algn="ctr" eaLnBrk="1" hangingPunct="1">
              <a:lnSpc>
                <a:spcPct val="80000"/>
              </a:lnSpc>
              <a:buFontTx/>
              <a:buNone/>
            </a:pPr>
            <a:endParaRPr lang="en-GB" sz="2800" smtClean="0">
              <a:latin typeface="Verdana" pitchFamily="34" charset="0"/>
            </a:endParaRPr>
          </a:p>
          <a:p>
            <a:pPr eaLnBrk="1" hangingPunct="1">
              <a:spcBef>
                <a:spcPct val="0"/>
              </a:spcBef>
              <a:buFontTx/>
              <a:buNone/>
            </a:pPr>
            <a:r>
              <a:rPr lang="en-GB" sz="2800" smtClean="0">
                <a:latin typeface="Verdana" pitchFamily="34" charset="0"/>
              </a:rPr>
              <a:t>	</a:t>
            </a:r>
            <a:r>
              <a:rPr lang="en-GB" sz="2800" b="1" smtClean="0">
                <a:solidFill>
                  <a:srgbClr val="0000CC"/>
                </a:solidFill>
                <a:latin typeface="Comic Sans MS" pitchFamily="66" charset="0"/>
              </a:rPr>
              <a:t>Politkovskaya was widely acclaimed for her reporting from Chechnya and won a number of prestigious awards for her work. Her numerous articles critical of the war in Chechnya described abuses committed by Russian military forces and Chechen rebels. Politkovskaya chronicled human rights abuses and policy failures in Chechnya and elsewhere in Russia‘s North Caucasus in several books on the subject.</a:t>
            </a:r>
            <a:endParaRPr lang="it-IT" sz="2800" b="1" smtClean="0">
              <a:solidFill>
                <a:srgbClr val="0000CC"/>
              </a:solidFill>
              <a:latin typeface="Comic Sans MS" pitchFamily="66"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122">
                                            <p:txEl>
                                              <p:pRg st="1" end="1"/>
                                            </p:txEl>
                                          </p:spTgt>
                                        </p:tgtEl>
                                        <p:attrNameLst>
                                          <p:attrName>style.visibility</p:attrName>
                                        </p:attrNameLst>
                                      </p:cBhvr>
                                      <p:to>
                                        <p:strVal val="visible"/>
                                      </p:to>
                                    </p:set>
                                    <p:anim calcmode="lin" valueType="num">
                                      <p:cBhvr>
                                        <p:cTn id="7" dur="1000" fill="hold"/>
                                        <p:tgtEl>
                                          <p:spTgt spid="5122">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5122">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5122">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122">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FF99"/>
            </a:gs>
            <a:gs pos="53000">
              <a:srgbClr val="D4DEFF"/>
            </a:gs>
            <a:gs pos="83000">
              <a:srgbClr val="D4DEFF"/>
            </a:gs>
            <a:gs pos="100000">
              <a:srgbClr val="96AB94"/>
            </a:gs>
          </a:gsLst>
          <a:lin ang="2700000"/>
        </a:gradFill>
        <a:effectLst/>
      </p:bgPr>
    </p:bg>
    <p:spTree>
      <p:nvGrpSpPr>
        <p:cNvPr id="1" name=""/>
        <p:cNvGrpSpPr/>
        <p:nvPr/>
      </p:nvGrpSpPr>
      <p:grpSpPr>
        <a:xfrm>
          <a:off x="0" y="0"/>
          <a:ext cx="0" cy="0"/>
          <a:chOff x="0" y="0"/>
          <a:chExt cx="0" cy="0"/>
        </a:xfrm>
      </p:grpSpPr>
      <p:pic>
        <p:nvPicPr>
          <p:cNvPr id="6146" name="Picture 4" descr="5"/>
          <p:cNvPicPr>
            <a:picLocks noChangeAspect="1" noChangeArrowheads="1"/>
          </p:cNvPicPr>
          <p:nvPr/>
        </p:nvPicPr>
        <p:blipFill>
          <a:blip r:embed="rId2"/>
          <a:srcRect/>
          <a:stretch>
            <a:fillRect/>
          </a:stretch>
        </p:blipFill>
        <p:spPr bwMode="auto">
          <a:xfrm>
            <a:off x="395288" y="3068638"/>
            <a:ext cx="2863850" cy="3413125"/>
          </a:xfrm>
          <a:prstGeom prst="rect">
            <a:avLst/>
          </a:prstGeom>
          <a:noFill/>
          <a:ln w="9525">
            <a:noFill/>
            <a:miter lim="800000"/>
            <a:headEnd/>
            <a:tailEnd/>
          </a:ln>
        </p:spPr>
      </p:pic>
      <p:sp>
        <p:nvSpPr>
          <p:cNvPr id="6147" name="Rectangle 3"/>
          <p:cNvSpPr>
            <a:spLocks noGrp="1" noChangeArrowheads="1"/>
          </p:cNvSpPr>
          <p:nvPr>
            <p:ph type="body" sz="half" idx="2"/>
          </p:nvPr>
        </p:nvSpPr>
        <p:spPr>
          <a:xfrm>
            <a:off x="3276600" y="1268413"/>
            <a:ext cx="5472113" cy="3889375"/>
          </a:xfrm>
        </p:spPr>
        <p:txBody>
          <a:bodyPr/>
          <a:lstStyle/>
          <a:p>
            <a:pPr algn="ctr" eaLnBrk="1" hangingPunct="1">
              <a:lnSpc>
                <a:spcPct val="90000"/>
              </a:lnSpc>
              <a:buFontTx/>
              <a:buNone/>
            </a:pPr>
            <a:endParaRPr lang="en-GB" sz="2400" smtClean="0"/>
          </a:p>
          <a:p>
            <a:pPr eaLnBrk="1" hangingPunct="1">
              <a:spcBef>
                <a:spcPct val="0"/>
              </a:spcBef>
              <a:buFontTx/>
              <a:buNone/>
            </a:pPr>
            <a:r>
              <a:rPr lang="en-GB" sz="2400" smtClean="0"/>
              <a:t>  	</a:t>
            </a:r>
            <a:r>
              <a:rPr lang="en-GB" sz="2800" smtClean="0">
                <a:solidFill>
                  <a:srgbClr val="009900"/>
                </a:solidFill>
                <a:latin typeface="Comic Sans MS" pitchFamily="66" charset="0"/>
              </a:rPr>
              <a:t>In May 2007, Random House published </a:t>
            </a:r>
            <a:r>
              <a:rPr lang="en-GB" sz="2800" i="1" smtClean="0">
                <a:solidFill>
                  <a:srgbClr val="009900"/>
                </a:solidFill>
                <a:latin typeface="Comic Sans MS" pitchFamily="66" charset="0"/>
              </a:rPr>
              <a:t>A Russian Diary: A Journalist’s Final Account of Life,  Corruption, and Death in Putin’s Russia</a:t>
            </a:r>
            <a:r>
              <a:rPr lang="en-GB" sz="2800" smtClean="0">
                <a:solidFill>
                  <a:srgbClr val="009900"/>
                </a:solidFill>
                <a:latin typeface="Comic Sans MS" pitchFamily="66" charset="0"/>
              </a:rPr>
              <a:t>, containing extracts from her notebook and other writings.</a:t>
            </a:r>
            <a:endParaRPr lang="it-IT" sz="2800" smtClean="0">
              <a:solidFill>
                <a:srgbClr val="009900"/>
              </a:solidFill>
              <a:latin typeface="Comic Sans MS" pitchFamily="66"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wheel(4)">
                                      <p:cBhvr>
                                        <p:cTn id="7" dur="20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800" decel="100000"/>
                                        <p:tgtEl>
                                          <p:spTgt spid="6147">
                                            <p:txEl>
                                              <p:pRg st="1" end="1"/>
                                            </p:txEl>
                                          </p:spTgt>
                                        </p:tgtEl>
                                      </p:cBhvr>
                                    </p:animEffect>
                                    <p:anim calcmode="lin" valueType="num">
                                      <p:cBhvr>
                                        <p:cTn id="13" dur="800" decel="100000" fill="hold"/>
                                        <p:tgtEl>
                                          <p:spTgt spid="6147">
                                            <p:txEl>
                                              <p:pRg st="1" end="1"/>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6147">
                                            <p:txEl>
                                              <p:pRg st="1" end="1"/>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6147">
                                            <p:txEl>
                                              <p:pRg st="1" end="1"/>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6147">
                                            <p:txEl>
                                              <p:pRg st="1" end="1"/>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6147">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3"/>
            </a:gs>
            <a:gs pos="39999">
              <a:srgbClr val="85C2FF"/>
            </a:gs>
            <a:gs pos="70000">
              <a:srgbClr val="C4D6EB"/>
            </a:gs>
            <a:gs pos="100000">
              <a:srgbClr val="FFEBFA"/>
            </a:gs>
          </a:gsLst>
          <a:lin ang="2700000" scaled="0"/>
        </a:gradFill>
        <a:effectLst/>
      </p:bgPr>
    </p:bg>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962025" y="2349500"/>
            <a:ext cx="7354888" cy="2476500"/>
          </a:xfrm>
          <a:gradFill flip="none" rotWithShape="1">
            <a:gsLst>
              <a:gs pos="0">
                <a:schemeClr val="accent3"/>
              </a:gs>
              <a:gs pos="39999">
                <a:srgbClr val="85C2FF"/>
              </a:gs>
              <a:gs pos="70000">
                <a:srgbClr val="C4D6EB"/>
              </a:gs>
              <a:gs pos="100000">
                <a:srgbClr val="FFEBFA"/>
              </a:gs>
            </a:gsLst>
            <a:lin ang="8100000" scaled="0"/>
            <a:tileRect/>
          </a:gradFill>
        </p:spPr>
        <p:txBody>
          <a:bodyPr/>
          <a:lstStyle/>
          <a:p>
            <a:pPr eaLnBrk="1" hangingPunct="1">
              <a:buFontTx/>
              <a:buNone/>
            </a:pPr>
            <a:r>
              <a:rPr lang="en-GB" smtClean="0"/>
              <a:t>	</a:t>
            </a:r>
            <a:r>
              <a:rPr lang="en-GB" sz="2800" b="1" smtClean="0">
                <a:solidFill>
                  <a:srgbClr val="0033CC"/>
                </a:solidFill>
                <a:latin typeface="Comic Sans MS" pitchFamily="66" charset="0"/>
              </a:rPr>
              <a:t>She had, on several occasions, been involved in negotiating the release of hostage, including the Moscow theatre hostage crisis of 2002 and the Beslan school hostage crisis of 2004.</a:t>
            </a:r>
            <a:endParaRPr lang="it-IT" sz="2800" b="1" smtClean="0">
              <a:solidFill>
                <a:srgbClr val="0033CC"/>
              </a:solidFill>
              <a:latin typeface="Comic Sans MS" pitchFamily="66"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4339">
                                            <p:bg/>
                                          </p:spTgt>
                                        </p:tgtEl>
                                        <p:attrNameLst>
                                          <p:attrName>style.visibility</p:attrName>
                                        </p:attrNameLst>
                                      </p:cBhvr>
                                      <p:to>
                                        <p:strVal val="visible"/>
                                      </p:to>
                                    </p:set>
                                    <p:anim by="(-#ppt_w*2)" calcmode="lin" valueType="num">
                                      <p:cBhvr rctx="PPT">
                                        <p:cTn id="7" dur="500" autoRev="1" fill="hold">
                                          <p:stCondLst>
                                            <p:cond delay="0"/>
                                          </p:stCondLst>
                                        </p:cTn>
                                        <p:tgtEl>
                                          <p:spTgt spid="14339">
                                            <p:bg/>
                                          </p:spTgt>
                                        </p:tgtEl>
                                        <p:attrNameLst>
                                          <p:attrName>ppt_w</p:attrName>
                                        </p:attrNameLst>
                                      </p:cBhvr>
                                    </p:anim>
                                    <p:anim by="(#ppt_w*0.50)" calcmode="lin" valueType="num">
                                      <p:cBhvr>
                                        <p:cTn id="8" dur="500" decel="50000" autoRev="1" fill="hold">
                                          <p:stCondLst>
                                            <p:cond delay="0"/>
                                          </p:stCondLst>
                                        </p:cTn>
                                        <p:tgtEl>
                                          <p:spTgt spid="14339">
                                            <p:bg/>
                                          </p:spTgt>
                                        </p:tgtEl>
                                        <p:attrNameLst>
                                          <p:attrName>ppt_x</p:attrName>
                                        </p:attrNameLst>
                                      </p:cBhvr>
                                    </p:anim>
                                    <p:anim from="(-#ppt_h/2)" to="(#ppt_y)" calcmode="lin" valueType="num">
                                      <p:cBhvr>
                                        <p:cTn id="9" dur="1000" fill="hold">
                                          <p:stCondLst>
                                            <p:cond delay="0"/>
                                          </p:stCondLst>
                                        </p:cTn>
                                        <p:tgtEl>
                                          <p:spTgt spid="14339">
                                            <p:bg/>
                                          </p:spTgt>
                                        </p:tgtEl>
                                        <p:attrNameLst>
                                          <p:attrName>ppt_y</p:attrName>
                                        </p:attrNameLst>
                                      </p:cBhvr>
                                    </p:anim>
                                    <p:animRot by="21600000">
                                      <p:cBhvr>
                                        <p:cTn id="10" dur="1000" fill="hold">
                                          <p:stCondLst>
                                            <p:cond delay="0"/>
                                          </p:stCondLst>
                                        </p:cTn>
                                        <p:tgtEl>
                                          <p:spTgt spid="14339">
                                            <p:bg/>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14339">
                                            <p:txEl>
                                              <p:pRg st="0" end="0"/>
                                            </p:txEl>
                                          </p:spTgt>
                                        </p:tgtEl>
                                        <p:attrNameLst>
                                          <p:attrName>style.visibility</p:attrName>
                                        </p:attrNameLst>
                                      </p:cBhvr>
                                      <p:to>
                                        <p:strVal val="visible"/>
                                      </p:to>
                                    </p:set>
                                    <p:anim by="(-#ppt_w*2)" calcmode="lin" valueType="num">
                                      <p:cBhvr rctx="PPT">
                                        <p:cTn id="15" dur="500" autoRev="1" fill="hold">
                                          <p:stCondLst>
                                            <p:cond delay="0"/>
                                          </p:stCondLst>
                                        </p:cTn>
                                        <p:tgtEl>
                                          <p:spTgt spid="14339">
                                            <p:txEl>
                                              <p:pRg st="0" end="0"/>
                                            </p:txEl>
                                          </p:spTgt>
                                        </p:tgtEl>
                                        <p:attrNameLst>
                                          <p:attrName>ppt_w</p:attrName>
                                        </p:attrNameLst>
                                      </p:cBhvr>
                                    </p:anim>
                                    <p:anim by="(#ppt_w*0.50)" calcmode="lin" valueType="num">
                                      <p:cBhvr>
                                        <p:cTn id="16" dur="500" decel="50000" autoRev="1" fill="hold">
                                          <p:stCondLst>
                                            <p:cond delay="0"/>
                                          </p:stCondLst>
                                        </p:cTn>
                                        <p:tgtEl>
                                          <p:spTgt spid="14339">
                                            <p:txEl>
                                              <p:pRg st="0" end="0"/>
                                            </p:txEl>
                                          </p:spTgt>
                                        </p:tgtEl>
                                        <p:attrNameLst>
                                          <p:attrName>ppt_x</p:attrName>
                                        </p:attrNameLst>
                                      </p:cBhvr>
                                    </p:anim>
                                    <p:anim from="(-#ppt_h/2)" to="(#ppt_y)" calcmode="lin" valueType="num">
                                      <p:cBhvr>
                                        <p:cTn id="17" dur="1000" fill="hold">
                                          <p:stCondLst>
                                            <p:cond delay="0"/>
                                          </p:stCondLst>
                                        </p:cTn>
                                        <p:tgtEl>
                                          <p:spTgt spid="14339">
                                            <p:txEl>
                                              <p:pRg st="0" end="0"/>
                                            </p:txEl>
                                          </p:spTgt>
                                        </p:tgtEl>
                                        <p:attrNameLst>
                                          <p:attrName>ppt_y</p:attrName>
                                        </p:attrNameLst>
                                      </p:cBhvr>
                                    </p:anim>
                                    <p:animRot by="21600000">
                                      <p:cBhvr>
                                        <p:cTn id="18" dur="1000" fill="hold">
                                          <p:stCondLst>
                                            <p:cond delay="0"/>
                                          </p:stCondLst>
                                        </p:cTn>
                                        <p:tgtEl>
                                          <p:spTgt spid="14339">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99CCFF"/>
            </a:gs>
            <a:gs pos="17999">
              <a:srgbClr val="99CCFF"/>
            </a:gs>
            <a:gs pos="36000">
              <a:srgbClr val="9966FF"/>
            </a:gs>
            <a:gs pos="46001">
              <a:srgbClr val="CCCCFF"/>
            </a:gs>
            <a:gs pos="61000">
              <a:srgbClr val="CC99FF"/>
            </a:gs>
            <a:gs pos="82001">
              <a:srgbClr val="99CCFF"/>
            </a:gs>
            <a:gs pos="100000">
              <a:srgbClr val="CCCCFF"/>
            </a:gs>
          </a:gsLst>
          <a:lin ang="2700000"/>
        </a:gradFill>
        <a:effectLst/>
      </p:bgPr>
    </p:bg>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3708400" y="885825"/>
            <a:ext cx="5221288" cy="5064125"/>
          </a:xfrm>
          <a:gradFill>
            <a:gsLst>
              <a:gs pos="0">
                <a:schemeClr val="accent3"/>
              </a:gs>
              <a:gs pos="39999">
                <a:srgbClr val="85C2FF"/>
              </a:gs>
              <a:gs pos="70000">
                <a:srgbClr val="C4D6EB"/>
              </a:gs>
              <a:gs pos="100000">
                <a:srgbClr val="FFEBFA"/>
              </a:gs>
            </a:gsLst>
            <a:lin ang="8100000" scaled="0"/>
          </a:gradFill>
        </p:spPr>
        <p:txBody>
          <a:bodyPr/>
          <a:lstStyle/>
          <a:p>
            <a:pPr algn="ctr" eaLnBrk="1" hangingPunct="1">
              <a:buFontTx/>
              <a:buNone/>
            </a:pPr>
            <a:endParaRPr lang="en-GB" smtClean="0">
              <a:solidFill>
                <a:srgbClr val="FF0066"/>
              </a:solidFill>
            </a:endParaRPr>
          </a:p>
          <a:p>
            <a:pPr algn="ctr" eaLnBrk="1" hangingPunct="1">
              <a:buFontTx/>
              <a:buNone/>
            </a:pPr>
            <a:endParaRPr lang="en-GB" sz="1400" smtClean="0">
              <a:solidFill>
                <a:srgbClr val="FF0066"/>
              </a:solidFill>
              <a:latin typeface="Comic Sans MS" pitchFamily="66" charset="0"/>
            </a:endParaRPr>
          </a:p>
          <a:p>
            <a:pPr eaLnBrk="1" hangingPunct="1">
              <a:buFontTx/>
              <a:buNone/>
            </a:pPr>
            <a:r>
              <a:rPr lang="en-GB" sz="2800" b="1" smtClean="0">
                <a:solidFill>
                  <a:srgbClr val="262673"/>
                </a:solidFill>
                <a:latin typeface="Comic Sans MS" pitchFamily="66" charset="0"/>
              </a:rPr>
              <a:t>	In Moscow, she was not invited to press conferences or gatherings that Kremlin officials might attend, in case the organizers were suspected of harbouring sympathies toward her.</a:t>
            </a:r>
            <a:r>
              <a:rPr lang="en-GB" sz="2800" smtClean="0">
                <a:solidFill>
                  <a:srgbClr val="262673"/>
                </a:solidFill>
                <a:latin typeface="Comic Sans MS" pitchFamily="66" charset="0"/>
              </a:rPr>
              <a:t> </a:t>
            </a:r>
            <a:endParaRPr lang="it-IT" sz="2800" smtClean="0">
              <a:solidFill>
                <a:srgbClr val="262673"/>
              </a:solidFill>
              <a:latin typeface="Comic Sans MS" pitchFamily="66" charset="0"/>
            </a:endParaRPr>
          </a:p>
        </p:txBody>
      </p:sp>
      <p:pic>
        <p:nvPicPr>
          <p:cNvPr id="8195" name="Picture 3" descr="G:\comenius\foto progetto\4.jpg"/>
          <p:cNvPicPr>
            <a:picLocks noChangeAspect="1" noChangeArrowheads="1"/>
          </p:cNvPicPr>
          <p:nvPr/>
        </p:nvPicPr>
        <p:blipFill>
          <a:blip r:embed="rId2"/>
          <a:srcRect/>
          <a:stretch>
            <a:fillRect/>
          </a:stretch>
        </p:blipFill>
        <p:spPr bwMode="auto">
          <a:xfrm>
            <a:off x="214313" y="1125538"/>
            <a:ext cx="3494087" cy="4572000"/>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p:cTn id="7" dur="500" fill="hold"/>
                                        <p:tgtEl>
                                          <p:spTgt spid="8195"/>
                                        </p:tgtEl>
                                        <p:attrNameLst>
                                          <p:attrName>ppt_w</p:attrName>
                                        </p:attrNameLst>
                                      </p:cBhvr>
                                      <p:tavLst>
                                        <p:tav tm="0">
                                          <p:val>
                                            <p:fltVal val="0"/>
                                          </p:val>
                                        </p:tav>
                                        <p:tav tm="100000">
                                          <p:val>
                                            <p:strVal val="#ppt_w"/>
                                          </p:val>
                                        </p:tav>
                                      </p:tavLst>
                                    </p:anim>
                                    <p:anim calcmode="lin" valueType="num">
                                      <p:cBhvr>
                                        <p:cTn id="8" dur="500" fill="hold"/>
                                        <p:tgtEl>
                                          <p:spTgt spid="8195"/>
                                        </p:tgtEl>
                                        <p:attrNameLst>
                                          <p:attrName>ppt_h</p:attrName>
                                        </p:attrNameLst>
                                      </p:cBhvr>
                                      <p:tavLst>
                                        <p:tav tm="0">
                                          <p:val>
                                            <p:fltVal val="0"/>
                                          </p:val>
                                        </p:tav>
                                        <p:tav tm="100000">
                                          <p:val>
                                            <p:strVal val="#ppt_h"/>
                                          </p:val>
                                        </p:tav>
                                      </p:tavLst>
                                    </p:anim>
                                    <p:anim calcmode="lin" valueType="num">
                                      <p:cBhvr>
                                        <p:cTn id="9" dur="500" fill="hold"/>
                                        <p:tgtEl>
                                          <p:spTgt spid="8195"/>
                                        </p:tgtEl>
                                        <p:attrNameLst>
                                          <p:attrName>style.rotation</p:attrName>
                                        </p:attrNameLst>
                                      </p:cBhvr>
                                      <p:tavLst>
                                        <p:tav tm="0">
                                          <p:val>
                                            <p:fltVal val="360"/>
                                          </p:val>
                                        </p:tav>
                                        <p:tav tm="100000">
                                          <p:val>
                                            <p:fltVal val="0"/>
                                          </p:val>
                                        </p:tav>
                                      </p:tavLst>
                                    </p:anim>
                                    <p:animEffect transition="in" filter="fade">
                                      <p:cBhvr>
                                        <p:cTn id="10" dur="500"/>
                                        <p:tgtEl>
                                          <p:spTgt spid="8195"/>
                                        </p:tgtEl>
                                      </p:cBhvr>
                                    </p:animEffect>
                                  </p:childTnLst>
                                </p:cTn>
                              </p:par>
                            </p:childTnLst>
                          </p:cTn>
                        </p:par>
                      </p:childTnLst>
                    </p:cTn>
                  </p:par>
                  <p:par>
                    <p:cTn id="11" fill="hold">
                      <p:stCondLst>
                        <p:cond delay="indefinite"/>
                      </p:stCondLst>
                      <p:childTnLst>
                        <p:par>
                          <p:cTn id="12" fill="hold">
                            <p:stCondLst>
                              <p:cond delay="0"/>
                            </p:stCondLst>
                            <p:childTnLst>
                              <p:par>
                                <p:cTn id="13" presetID="51" presetClass="entr" presetSubtype="0" fill="hold" grpId="0" nodeType="clickEffect">
                                  <p:stCondLst>
                                    <p:cond delay="0"/>
                                  </p:stCondLst>
                                  <p:childTnLst>
                                    <p:set>
                                      <p:cBhvr>
                                        <p:cTn id="14" dur="1" fill="hold">
                                          <p:stCondLst>
                                            <p:cond delay="0"/>
                                          </p:stCondLst>
                                        </p:cTn>
                                        <p:tgtEl>
                                          <p:spTgt spid="8194">
                                            <p:bg/>
                                          </p:spTgt>
                                        </p:tgtEl>
                                        <p:attrNameLst>
                                          <p:attrName>style.visibility</p:attrName>
                                        </p:attrNameLst>
                                      </p:cBhvr>
                                      <p:to>
                                        <p:strVal val="visible"/>
                                      </p:to>
                                    </p:set>
                                    <p:animEffect transition="in" filter="fade">
                                      <p:cBhvr>
                                        <p:cTn id="15" dur="770" decel="100000"/>
                                        <p:tgtEl>
                                          <p:spTgt spid="8194">
                                            <p:bg/>
                                          </p:spTgt>
                                        </p:tgtEl>
                                      </p:cBhvr>
                                    </p:animEffect>
                                    <p:animScale>
                                      <p:cBhvr>
                                        <p:cTn id="16" dur="770" decel="100000"/>
                                        <p:tgtEl>
                                          <p:spTgt spid="8194">
                                            <p:bg/>
                                          </p:spTgt>
                                        </p:tgtEl>
                                      </p:cBhvr>
                                      <p:from x="10000" y="10000"/>
                                      <p:to x="200000" y="450000"/>
                                    </p:animScale>
                                    <p:animScale>
                                      <p:cBhvr>
                                        <p:cTn id="17" dur="1230" accel="100000" fill="hold">
                                          <p:stCondLst>
                                            <p:cond delay="770"/>
                                          </p:stCondLst>
                                        </p:cTn>
                                        <p:tgtEl>
                                          <p:spTgt spid="8194">
                                            <p:bg/>
                                          </p:spTgt>
                                        </p:tgtEl>
                                      </p:cBhvr>
                                      <p:from x="200000" y="450000"/>
                                      <p:to x="100000" y="100000"/>
                                    </p:animScale>
                                    <p:set>
                                      <p:cBhvr>
                                        <p:cTn id="18" dur="770" fill="hold"/>
                                        <p:tgtEl>
                                          <p:spTgt spid="8194">
                                            <p:bg/>
                                          </p:spTgt>
                                        </p:tgtEl>
                                        <p:attrNameLst>
                                          <p:attrName>ppt_x</p:attrName>
                                        </p:attrNameLst>
                                      </p:cBhvr>
                                      <p:to>
                                        <p:strVal val="(0.5)"/>
                                      </p:to>
                                    </p:set>
                                    <p:anim from="(0.5)" to="(#ppt_x)" calcmode="lin" valueType="num">
                                      <p:cBhvr>
                                        <p:cTn id="19" dur="1230" accel="100000" fill="hold">
                                          <p:stCondLst>
                                            <p:cond delay="770"/>
                                          </p:stCondLst>
                                        </p:cTn>
                                        <p:tgtEl>
                                          <p:spTgt spid="8194">
                                            <p:bg/>
                                          </p:spTgt>
                                        </p:tgtEl>
                                        <p:attrNameLst>
                                          <p:attrName>ppt_x</p:attrName>
                                        </p:attrNameLst>
                                      </p:cBhvr>
                                    </p:anim>
                                    <p:set>
                                      <p:cBhvr>
                                        <p:cTn id="20" dur="770" fill="hold"/>
                                        <p:tgtEl>
                                          <p:spTgt spid="8194">
                                            <p:bg/>
                                          </p:spTgt>
                                        </p:tgtEl>
                                        <p:attrNameLst>
                                          <p:attrName>ppt_y</p:attrName>
                                        </p:attrNameLst>
                                      </p:cBhvr>
                                      <p:to>
                                        <p:strVal val="(#ppt_y+0.4)"/>
                                      </p:to>
                                    </p:set>
                                    <p:anim from="(#ppt_y+0.4)" to="(#ppt_y)" calcmode="lin" valueType="num">
                                      <p:cBhvr>
                                        <p:cTn id="21" dur="1230" accel="100000" fill="hold">
                                          <p:stCondLst>
                                            <p:cond delay="770"/>
                                          </p:stCondLst>
                                        </p:cTn>
                                        <p:tgtEl>
                                          <p:spTgt spid="8194">
                                            <p:bg/>
                                          </p:spTgt>
                                        </p:tgtEl>
                                        <p:attrNameLst>
                                          <p:attrName>ppt_y</p:attrName>
                                        </p:attrNameLst>
                                      </p:cBhvr>
                                    </p:anim>
                                  </p:childTnLst>
                                </p:cTn>
                              </p:par>
                            </p:childTnLst>
                          </p:cTn>
                        </p:par>
                      </p:childTnLst>
                    </p:cTn>
                  </p:par>
                  <p:par>
                    <p:cTn id="22" fill="hold">
                      <p:stCondLst>
                        <p:cond delay="indefinite"/>
                      </p:stCondLst>
                      <p:childTnLst>
                        <p:par>
                          <p:cTn id="23" fill="hold">
                            <p:stCondLst>
                              <p:cond delay="0"/>
                            </p:stCondLst>
                            <p:childTnLst>
                              <p:par>
                                <p:cTn id="24" presetID="51" presetClass="entr" presetSubtype="0" fill="hold" grpId="0" nodeType="clickEffect">
                                  <p:stCondLst>
                                    <p:cond delay="0"/>
                                  </p:stCondLst>
                                  <p:childTnLst>
                                    <p:set>
                                      <p:cBhvr>
                                        <p:cTn id="25" dur="1" fill="hold">
                                          <p:stCondLst>
                                            <p:cond delay="0"/>
                                          </p:stCondLst>
                                        </p:cTn>
                                        <p:tgtEl>
                                          <p:spTgt spid="8194">
                                            <p:txEl>
                                              <p:pRg st="2" end="2"/>
                                            </p:txEl>
                                          </p:spTgt>
                                        </p:tgtEl>
                                        <p:attrNameLst>
                                          <p:attrName>style.visibility</p:attrName>
                                        </p:attrNameLst>
                                      </p:cBhvr>
                                      <p:to>
                                        <p:strVal val="visible"/>
                                      </p:to>
                                    </p:set>
                                    <p:animEffect transition="in" filter="fade">
                                      <p:cBhvr>
                                        <p:cTn id="26" dur="770" decel="100000"/>
                                        <p:tgtEl>
                                          <p:spTgt spid="8194">
                                            <p:txEl>
                                              <p:pRg st="2" end="2"/>
                                            </p:txEl>
                                          </p:spTgt>
                                        </p:tgtEl>
                                      </p:cBhvr>
                                    </p:animEffect>
                                    <p:animScale>
                                      <p:cBhvr>
                                        <p:cTn id="27" dur="770" decel="100000"/>
                                        <p:tgtEl>
                                          <p:spTgt spid="8194">
                                            <p:txEl>
                                              <p:pRg st="2" end="2"/>
                                            </p:txEl>
                                          </p:spTgt>
                                        </p:tgtEl>
                                      </p:cBhvr>
                                      <p:from x="10000" y="10000"/>
                                      <p:to x="200000" y="450000"/>
                                    </p:animScale>
                                    <p:animScale>
                                      <p:cBhvr>
                                        <p:cTn id="28" dur="1230" accel="100000" fill="hold">
                                          <p:stCondLst>
                                            <p:cond delay="770"/>
                                          </p:stCondLst>
                                        </p:cTn>
                                        <p:tgtEl>
                                          <p:spTgt spid="8194">
                                            <p:txEl>
                                              <p:pRg st="2" end="2"/>
                                            </p:txEl>
                                          </p:spTgt>
                                        </p:tgtEl>
                                      </p:cBhvr>
                                      <p:from x="200000" y="450000"/>
                                      <p:to x="100000" y="100000"/>
                                    </p:animScale>
                                    <p:set>
                                      <p:cBhvr>
                                        <p:cTn id="29" dur="770" fill="hold"/>
                                        <p:tgtEl>
                                          <p:spTgt spid="8194">
                                            <p:txEl>
                                              <p:pRg st="2" end="2"/>
                                            </p:txEl>
                                          </p:spTgt>
                                        </p:tgtEl>
                                        <p:attrNameLst>
                                          <p:attrName>ppt_x</p:attrName>
                                        </p:attrNameLst>
                                      </p:cBhvr>
                                      <p:to>
                                        <p:strVal val="(0.5)"/>
                                      </p:to>
                                    </p:set>
                                    <p:anim from="(0.5)" to="(#ppt_x)" calcmode="lin" valueType="num">
                                      <p:cBhvr>
                                        <p:cTn id="30" dur="1230" accel="100000" fill="hold">
                                          <p:stCondLst>
                                            <p:cond delay="770"/>
                                          </p:stCondLst>
                                        </p:cTn>
                                        <p:tgtEl>
                                          <p:spTgt spid="8194">
                                            <p:txEl>
                                              <p:pRg st="2" end="2"/>
                                            </p:txEl>
                                          </p:spTgt>
                                        </p:tgtEl>
                                        <p:attrNameLst>
                                          <p:attrName>ppt_x</p:attrName>
                                        </p:attrNameLst>
                                      </p:cBhvr>
                                    </p:anim>
                                    <p:set>
                                      <p:cBhvr>
                                        <p:cTn id="31" dur="770" fill="hold"/>
                                        <p:tgtEl>
                                          <p:spTgt spid="8194">
                                            <p:txEl>
                                              <p:pRg st="2" end="2"/>
                                            </p:txEl>
                                          </p:spTgt>
                                        </p:tgtEl>
                                        <p:attrNameLst>
                                          <p:attrName>ppt_y</p:attrName>
                                        </p:attrNameLst>
                                      </p:cBhvr>
                                      <p:to>
                                        <p:strVal val="(#ppt_y+0.4)"/>
                                      </p:to>
                                    </p:set>
                                    <p:anim from="(#ppt_y+0.4)" to="(#ppt_y)" calcmode="lin" valueType="num">
                                      <p:cBhvr>
                                        <p:cTn id="32" dur="1230" accel="100000" fill="hold">
                                          <p:stCondLst>
                                            <p:cond delay="770"/>
                                          </p:stCondLst>
                                        </p:cTn>
                                        <p:tgtEl>
                                          <p:spTgt spid="8194">
                                            <p:txEl>
                                              <p:pRg st="2" end="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6000">
              <a:srgbClr val="00CCCC"/>
            </a:gs>
            <a:gs pos="47000">
              <a:srgbClr val="9999FF"/>
            </a:gs>
            <a:gs pos="60001">
              <a:srgbClr val="2E6792"/>
            </a:gs>
            <a:gs pos="71001">
              <a:srgbClr val="3333CC"/>
            </a:gs>
            <a:gs pos="81000">
              <a:srgbClr val="1170FF"/>
            </a:gs>
            <a:gs pos="100000">
              <a:srgbClr val="006699"/>
            </a:gs>
          </a:gsLst>
          <a:lin ang="2700000" scaled="1"/>
          <a:tileRect/>
        </a:gradFill>
        <a:effectLst/>
      </p:bgPr>
    </p:bg>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682625" y="1423988"/>
            <a:ext cx="7921625" cy="4525962"/>
          </a:xfrm>
        </p:spPr>
        <p:txBody>
          <a:bodyPr/>
          <a:lstStyle/>
          <a:p>
            <a:pPr eaLnBrk="1" hangingPunct="1">
              <a:spcBef>
                <a:spcPct val="0"/>
              </a:spcBef>
              <a:buFontTx/>
              <a:buNone/>
            </a:pPr>
            <a:r>
              <a:rPr lang="en-GB" smtClean="0">
                <a:solidFill>
                  <a:srgbClr val="CC3399"/>
                </a:solidFill>
              </a:rPr>
              <a:t>	</a:t>
            </a:r>
            <a:r>
              <a:rPr lang="en-GB" sz="2800" b="1" smtClean="0">
                <a:solidFill>
                  <a:srgbClr val="000066"/>
                </a:solidFill>
                <a:latin typeface="Comic Sans MS" pitchFamily="66" charset="0"/>
              </a:rPr>
              <a:t>While attending a conference on the freedom of press organized by Reporters Without Borders in Vienna in December 2005, Politkovskaya said: ”People sometimes pay with their lives for saying aloud what they think. In fact, one can even get killed for giving me information. I am not the only one in danger. I have examples that prove it”.</a:t>
            </a:r>
            <a:endParaRPr lang="it-IT" sz="2800" b="1" smtClean="0">
              <a:solidFill>
                <a:srgbClr val="000066"/>
              </a:solidFill>
              <a:latin typeface="Comic Sans MS" pitchFamily="66"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animEffect transition="in" filter="wheel(4)">
                                      <p:cBhvr>
                                        <p:cTn id="7" dur="2000"/>
                                        <p:tgtEl>
                                          <p:spTgt spid="92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1">
                <a:lumMod val="90000"/>
              </a:schemeClr>
            </a:gs>
            <a:gs pos="17999">
              <a:srgbClr val="99CCFF"/>
            </a:gs>
            <a:gs pos="36000">
              <a:srgbClr val="9966FF"/>
            </a:gs>
            <a:gs pos="61000">
              <a:srgbClr val="CC99FF"/>
            </a:gs>
            <a:gs pos="82001">
              <a:srgbClr val="99CCFF"/>
            </a:gs>
            <a:gs pos="100000">
              <a:srgbClr val="CCCCFF"/>
            </a:gs>
          </a:gsLst>
          <a:lin ang="2700000" scaled="0"/>
          <a:tileRect/>
        </a:gradFill>
        <a:effectLst/>
      </p:bgPr>
    </p:bg>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323850" y="358775"/>
            <a:ext cx="5676900" cy="6094413"/>
          </a:xfrm>
        </p:spPr>
        <p:txBody>
          <a:bodyPr/>
          <a:lstStyle/>
          <a:p>
            <a:pPr eaLnBrk="1" hangingPunct="1">
              <a:buFontTx/>
              <a:buNone/>
            </a:pPr>
            <a:r>
              <a:rPr lang="en-GB" sz="2800" smtClean="0"/>
              <a:t>	</a:t>
            </a:r>
          </a:p>
          <a:p>
            <a:pPr eaLnBrk="1" hangingPunct="1">
              <a:buFontTx/>
              <a:buNone/>
            </a:pPr>
            <a:r>
              <a:rPr lang="en-GB" sz="2800" smtClean="0">
                <a:solidFill>
                  <a:srgbClr val="660066"/>
                </a:solidFill>
                <a:latin typeface="Verdana" pitchFamily="34" charset="0"/>
              </a:rPr>
              <a:t>	</a:t>
            </a:r>
            <a:r>
              <a:rPr lang="en-GB" sz="2800" b="1" smtClean="0">
                <a:solidFill>
                  <a:srgbClr val="660066"/>
                </a:solidFill>
                <a:latin typeface="Comic Sans MS" pitchFamily="66" charset="0"/>
              </a:rPr>
              <a:t>In 2001, Politkovskaya fled to Vienna, following e-mail threats claiming that the OMON police officer, whom she had accused of committing atrocities against civilians, was looking to take revenge. The officer, Sergei  Lapin, was arrested and charged in 2002, but the case against him was closed the following year. </a:t>
            </a:r>
            <a:endParaRPr lang="it-IT" sz="2800" b="1" smtClean="0">
              <a:solidFill>
                <a:srgbClr val="660066"/>
              </a:solidFill>
              <a:latin typeface="Comic Sans MS" pitchFamily="66" charset="0"/>
            </a:endParaRPr>
          </a:p>
        </p:txBody>
      </p:sp>
      <p:pic>
        <p:nvPicPr>
          <p:cNvPr id="10243" name="Picture 4" descr="2"/>
          <p:cNvPicPr>
            <a:picLocks noChangeAspect="1" noChangeArrowheads="1"/>
          </p:cNvPicPr>
          <p:nvPr/>
        </p:nvPicPr>
        <p:blipFill>
          <a:blip r:embed="rId2"/>
          <a:srcRect/>
          <a:stretch>
            <a:fillRect/>
          </a:stretch>
        </p:blipFill>
        <p:spPr bwMode="auto">
          <a:xfrm>
            <a:off x="6072188" y="2214563"/>
            <a:ext cx="2879725" cy="2222500"/>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anim calcmode="lin" valueType="num">
                                      <p:cBhvr>
                                        <p:cTn id="7" dur="500" decel="50000" fill="hold">
                                          <p:stCondLst>
                                            <p:cond delay="0"/>
                                          </p:stCondLst>
                                        </p:cTn>
                                        <p:tgtEl>
                                          <p:spTgt spid="1024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024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024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024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024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024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024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024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10242">
                                            <p:txEl>
                                              <p:pRg st="1" end="1"/>
                                            </p:txEl>
                                          </p:spTgt>
                                        </p:tgtEl>
                                        <p:attrNameLst>
                                          <p:attrName>style.visibility</p:attrName>
                                        </p:attrNameLst>
                                      </p:cBhvr>
                                      <p:to>
                                        <p:strVal val="visible"/>
                                      </p:to>
                                    </p:set>
                                    <p:anim calcmode="lin" valueType="num">
                                      <p:cBhvr>
                                        <p:cTn id="19" dur="500" decel="50000" fill="hold">
                                          <p:stCondLst>
                                            <p:cond delay="0"/>
                                          </p:stCondLst>
                                        </p:cTn>
                                        <p:tgtEl>
                                          <p:spTgt spid="10242">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10242">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10242">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10242">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10242">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10242">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10242">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1024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iterate type="lt">
                                    <p:tmPct val="5000"/>
                                  </p:iterate>
                                  <p:childTnLst>
                                    <p:set>
                                      <p:cBhvr>
                                        <p:cTn id="30" dur="1" fill="hold">
                                          <p:stCondLst>
                                            <p:cond delay="0"/>
                                          </p:stCondLst>
                                        </p:cTn>
                                        <p:tgtEl>
                                          <p:spTgt spid="10243"/>
                                        </p:tgtEl>
                                        <p:attrNameLst>
                                          <p:attrName>style.visibility</p:attrName>
                                        </p:attrNameLst>
                                      </p:cBhvr>
                                      <p:to>
                                        <p:strVal val="visible"/>
                                      </p:to>
                                    </p:set>
                                    <p:anim calcmode="lin" valueType="num">
                                      <p:cBhvr>
                                        <p:cTn id="31" dur="1000" fill="hold"/>
                                        <p:tgtEl>
                                          <p:spTgt spid="10243"/>
                                        </p:tgtEl>
                                        <p:attrNameLst>
                                          <p:attrName>ppt_w</p:attrName>
                                        </p:attrNameLst>
                                      </p:cBhvr>
                                      <p:tavLst>
                                        <p:tav tm="0">
                                          <p:val>
                                            <p:fltVal val="0"/>
                                          </p:val>
                                        </p:tav>
                                        <p:tav tm="100000">
                                          <p:val>
                                            <p:strVal val="#ppt_w"/>
                                          </p:val>
                                        </p:tav>
                                      </p:tavLst>
                                    </p:anim>
                                    <p:anim calcmode="lin" valueType="num">
                                      <p:cBhvr>
                                        <p:cTn id="32" dur="1000" fill="hold"/>
                                        <p:tgtEl>
                                          <p:spTgt spid="10243"/>
                                        </p:tgtEl>
                                        <p:attrNameLst>
                                          <p:attrName>ppt_h</p:attrName>
                                        </p:attrNameLst>
                                      </p:cBhvr>
                                      <p:tavLst>
                                        <p:tav tm="0">
                                          <p:val>
                                            <p:fltVal val="0"/>
                                          </p:val>
                                        </p:tav>
                                        <p:tav tm="100000">
                                          <p:val>
                                            <p:strVal val="#ppt_h"/>
                                          </p:val>
                                        </p:tav>
                                      </p:tavLst>
                                    </p:anim>
                                    <p:anim calcmode="lin" valueType="num">
                                      <p:cBhvr>
                                        <p:cTn id="33" dur="1000" fill="hold"/>
                                        <p:tgtEl>
                                          <p:spTgt spid="10243"/>
                                        </p:tgtEl>
                                        <p:attrNameLst>
                                          <p:attrName>style.rotation</p:attrName>
                                        </p:attrNameLst>
                                      </p:cBhvr>
                                      <p:tavLst>
                                        <p:tav tm="0">
                                          <p:val>
                                            <p:fltVal val="90"/>
                                          </p:val>
                                        </p:tav>
                                        <p:tav tm="100000">
                                          <p:val>
                                            <p:fltVal val="0"/>
                                          </p:val>
                                        </p:tav>
                                      </p:tavLst>
                                    </p:anim>
                                    <p:animEffect transition="in" filter="fade">
                                      <p:cBhvr>
                                        <p:cTn id="34" dur="1000"/>
                                        <p:tgtEl>
                                          <p:spTgt spid="10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271</Words>
  <Application>Microsoft PowerPoint</Application>
  <PresentationFormat>Presentazione su schermo (4:3)</PresentationFormat>
  <Paragraphs>52</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Verdana</vt:lpstr>
      <vt:lpstr>Arial</vt:lpstr>
      <vt:lpstr>Calibri</vt:lpstr>
      <vt:lpstr>Comic Sans MS</vt:lpstr>
      <vt:lpstr>Struttura predefinita</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STUDENTE</dc:creator>
  <cp:lastModifiedBy>Ivo Standard 1</cp:lastModifiedBy>
  <cp:revision>29</cp:revision>
  <dcterms:created xsi:type="dcterms:W3CDTF">2009-01-30T08:22:11Z</dcterms:created>
  <dcterms:modified xsi:type="dcterms:W3CDTF">2009-04-01T17:53:24Z</dcterms:modified>
</cp:coreProperties>
</file>