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1pPr>
    <a:lvl2pPr marL="4572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2pPr>
    <a:lvl3pPr marL="9144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3pPr>
    <a:lvl4pPr marL="13716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4pPr>
    <a:lvl5pPr marL="18288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50"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2052" name="Rectangle 4"/>
          <p:cNvSpPr>
            <a:spLocks noGrp="1" noChangeArrowheads="1"/>
          </p:cNvSpPr>
          <p:nvPr>
            <p:ph type="sldImg"/>
          </p:nvPr>
        </p:nvSpPr>
        <p:spPr bwMode="auto">
          <a:xfrm>
            <a:off x="-11798300" y="-11796713"/>
            <a:ext cx="11793537" cy="12487276"/>
          </a:xfrm>
          <a:prstGeom prst="rect">
            <a:avLst/>
          </a:prstGeom>
          <a:noFill/>
          <a:ln w="9525">
            <a:noFill/>
            <a:round/>
            <a:headEnd/>
            <a:tailEnd/>
          </a:ln>
          <a:effectLst/>
        </p:spPr>
      </p:sp>
      <p:sp>
        <p:nvSpPr>
          <p:cNvPr id="2053" name="Rectangle 5"/>
          <p:cNvSpPr>
            <a:spLocks noGrp="1" noChangeArrowheads="1"/>
          </p:cNvSpPr>
          <p:nvPr>
            <p:ph type="body"/>
          </p:nvPr>
        </p:nvSpPr>
        <p:spPr bwMode="auto">
          <a:xfrm>
            <a:off x="685800" y="4343400"/>
            <a:ext cx="5480050" cy="41084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5362"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4578"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5602"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1798300" y="-11796713"/>
            <a:ext cx="11796712" cy="12490451"/>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26626"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6386"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7410"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8434"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9458"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0482"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1506"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1798300" y="-11796713"/>
            <a:ext cx="11796712" cy="12490451"/>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22530"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3554" name="Rectangle 2"/>
          <p:cNvSpPr txBox="1">
            <a:spLocks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F0D14108-DAC9-43DB-B475-AEE4819D1033}"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BC9843F8-B294-4146-89A9-1C2DBF55ACBB}"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128588"/>
            <a:ext cx="2055812" cy="59912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8"/>
            <a:ext cx="6015038" cy="59912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A5CB4FA9-D955-4FF7-9B95-82B85A5B1A61}"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588"/>
            <a:ext cx="8223250" cy="1433512"/>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457200" y="6245225"/>
            <a:ext cx="2127250" cy="469900"/>
          </a:xfrm>
        </p:spPr>
        <p:txBody>
          <a:bodyPr/>
          <a:lstStyle>
            <a:lvl1pPr>
              <a:defRPr/>
            </a:lvl1pPr>
          </a:lstStyle>
          <a:p>
            <a:endParaRPr lang="it-IT"/>
          </a:p>
        </p:txBody>
      </p:sp>
      <p:sp>
        <p:nvSpPr>
          <p:cNvPr id="4" name="Segnaposto piè di pagina 3"/>
          <p:cNvSpPr>
            <a:spLocks noGrp="1"/>
          </p:cNvSpPr>
          <p:nvPr>
            <p:ph type="ftr" idx="11"/>
          </p:nvPr>
        </p:nvSpPr>
        <p:spPr>
          <a:xfrm>
            <a:off x="3124200" y="6245225"/>
            <a:ext cx="2889250" cy="469900"/>
          </a:xfrm>
        </p:spPr>
        <p:txBody>
          <a:bodyPr/>
          <a:lstStyle>
            <a:lvl1pPr>
              <a:defRPr/>
            </a:lvl1pPr>
          </a:lstStyle>
          <a:p>
            <a:endParaRPr lang="it-IT"/>
          </a:p>
        </p:txBody>
      </p:sp>
      <p:sp>
        <p:nvSpPr>
          <p:cNvPr id="5" name="Segnaposto numero diapositiva 4"/>
          <p:cNvSpPr>
            <a:spLocks noGrp="1"/>
          </p:cNvSpPr>
          <p:nvPr>
            <p:ph type="sldNum" idx="12"/>
          </p:nvPr>
        </p:nvSpPr>
        <p:spPr>
          <a:xfrm>
            <a:off x="6553200" y="6245225"/>
            <a:ext cx="2127250" cy="469900"/>
          </a:xfrm>
        </p:spPr>
        <p:txBody>
          <a:bodyPr/>
          <a:lstStyle>
            <a:lvl1pPr>
              <a:defRPr/>
            </a:lvl1pPr>
          </a:lstStyle>
          <a:p>
            <a:fld id="{452D27E6-56DC-4CC8-B40D-AF5FB8B8552F}"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99B4075B-DCE0-49C5-B189-016F805B3C0A}"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61D85460-8852-4027-ACF7-ECB2532FFF5C}"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6BE72D78-010C-4EAB-AF28-4E0D19F40AFB}"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it-IT"/>
          </a:p>
        </p:txBody>
      </p:sp>
      <p:sp>
        <p:nvSpPr>
          <p:cNvPr id="8" name="Segnaposto piè di pagina 7"/>
          <p:cNvSpPr>
            <a:spLocks noGrp="1"/>
          </p:cNvSpPr>
          <p:nvPr>
            <p:ph type="ftr" idx="11"/>
          </p:nvPr>
        </p:nvSpPr>
        <p:spPr/>
        <p:txBody>
          <a:bodyPr/>
          <a:lstStyle>
            <a:lvl1pPr>
              <a:defRPr/>
            </a:lvl1pPr>
          </a:lstStyle>
          <a:p>
            <a:endParaRPr lang="it-IT"/>
          </a:p>
        </p:txBody>
      </p:sp>
      <p:sp>
        <p:nvSpPr>
          <p:cNvPr id="9" name="Segnaposto numero diapositiva 8"/>
          <p:cNvSpPr>
            <a:spLocks noGrp="1"/>
          </p:cNvSpPr>
          <p:nvPr>
            <p:ph type="sldNum" idx="12"/>
          </p:nvPr>
        </p:nvSpPr>
        <p:spPr/>
        <p:txBody>
          <a:bodyPr/>
          <a:lstStyle>
            <a:lvl1pPr>
              <a:defRPr/>
            </a:lvl1pPr>
          </a:lstStyle>
          <a:p>
            <a:fld id="{444DA07D-637F-40A1-B127-2F56436AE82E}"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it-IT"/>
          </a:p>
        </p:txBody>
      </p:sp>
      <p:sp>
        <p:nvSpPr>
          <p:cNvPr id="4" name="Segnaposto piè di pagina 3"/>
          <p:cNvSpPr>
            <a:spLocks noGrp="1"/>
          </p:cNvSpPr>
          <p:nvPr>
            <p:ph type="ftr" idx="11"/>
          </p:nvPr>
        </p:nvSpPr>
        <p:spPr/>
        <p:txBody>
          <a:bodyPr/>
          <a:lstStyle>
            <a:lvl1pPr>
              <a:defRPr/>
            </a:lvl1pPr>
          </a:lstStyle>
          <a:p>
            <a:endParaRPr lang="it-IT"/>
          </a:p>
        </p:txBody>
      </p:sp>
      <p:sp>
        <p:nvSpPr>
          <p:cNvPr id="5" name="Segnaposto numero diapositiva 4"/>
          <p:cNvSpPr>
            <a:spLocks noGrp="1"/>
          </p:cNvSpPr>
          <p:nvPr>
            <p:ph type="sldNum" idx="12"/>
          </p:nvPr>
        </p:nvSpPr>
        <p:spPr/>
        <p:txBody>
          <a:bodyPr/>
          <a:lstStyle>
            <a:lvl1pPr>
              <a:defRPr/>
            </a:lvl1pPr>
          </a:lstStyle>
          <a:p>
            <a:fld id="{AFBC0B94-EA80-4CE4-B47D-48B2EE7360FF}"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p>
        </p:txBody>
      </p:sp>
      <p:sp>
        <p:nvSpPr>
          <p:cNvPr id="3" name="Segnaposto piè di pagina 2"/>
          <p:cNvSpPr>
            <a:spLocks noGrp="1"/>
          </p:cNvSpPr>
          <p:nvPr>
            <p:ph type="ftr" idx="11"/>
          </p:nvPr>
        </p:nvSpPr>
        <p:spPr/>
        <p:txBody>
          <a:bodyPr/>
          <a:lstStyle>
            <a:lvl1pPr>
              <a:defRPr/>
            </a:lvl1pPr>
          </a:lstStyle>
          <a:p>
            <a:endParaRPr lang="it-IT"/>
          </a:p>
        </p:txBody>
      </p:sp>
      <p:sp>
        <p:nvSpPr>
          <p:cNvPr id="4" name="Segnaposto numero diapositiva 3"/>
          <p:cNvSpPr>
            <a:spLocks noGrp="1"/>
          </p:cNvSpPr>
          <p:nvPr>
            <p:ph type="sldNum" idx="12"/>
          </p:nvPr>
        </p:nvSpPr>
        <p:spPr/>
        <p:txBody>
          <a:bodyPr/>
          <a:lstStyle>
            <a:lvl1pPr>
              <a:defRPr/>
            </a:lvl1pPr>
          </a:lstStyle>
          <a:p>
            <a:fld id="{1C1BB4D6-EB3C-4AC7-885D-1DEB75D7BCC1}"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8ECC58FE-4E0E-485B-BADE-0152061C72E3}"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B0EC2B95-CD3B-4336-9FF9-07DFC75C956A}"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3250"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0"/>
            <a:ext cx="8223250" cy="4519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0" y="6245225"/>
            <a:ext cx="2127250"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it-IT"/>
          </a:p>
        </p:txBody>
      </p:sp>
      <p:sp>
        <p:nvSpPr>
          <p:cNvPr id="1028" name="Rectangle 4"/>
          <p:cNvSpPr>
            <a:spLocks noGrp="1" noChangeArrowheads="1"/>
          </p:cNvSpPr>
          <p:nvPr>
            <p:ph type="ftr"/>
          </p:nvPr>
        </p:nvSpPr>
        <p:spPr bwMode="auto">
          <a:xfrm>
            <a:off x="3124200" y="6245225"/>
            <a:ext cx="2889250"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it-IT"/>
          </a:p>
        </p:txBody>
      </p:sp>
      <p:sp>
        <p:nvSpPr>
          <p:cNvPr id="1029" name="Rectangle 5"/>
          <p:cNvSpPr>
            <a:spLocks noGrp="1" noChangeArrowheads="1"/>
          </p:cNvSpPr>
          <p:nvPr>
            <p:ph type="sldNum"/>
          </p:nvPr>
        </p:nvSpPr>
        <p:spPr bwMode="auto">
          <a:xfrm>
            <a:off x="6553200" y="6245225"/>
            <a:ext cx="2127250"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fld id="{817B1B5A-670D-44CA-BB87-7C715C7C9DF1}"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2pPr>
      <a:lvl3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3pPr>
      <a:lvl4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4pPr>
      <a:lvl5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5pPr>
      <a:lvl6pPr marL="4572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6pPr>
      <a:lvl7pPr marL="9144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7pPr>
      <a:lvl8pPr marL="13716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8pPr>
      <a:lvl9pPr marL="18288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9pPr>
    </p:titleStyle>
    <p:bodyStyle>
      <a:lvl1pPr marL="336550" indent="-336550" algn="l" defTabSz="449263"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6600" indent="-279400" algn="l" defTabSz="449263" rtl="0" fontAlgn="base">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0" y="0"/>
            <a:ext cx="9144000" cy="6854825"/>
          </a:xfrm>
          <a:prstGeom prst="rect">
            <a:avLst/>
          </a:prstGeom>
          <a:noFill/>
          <a:ln w="9525">
            <a:noFill/>
            <a:round/>
            <a:headEnd/>
            <a:tailEnd/>
          </a:ln>
          <a:effectLst/>
        </p:spPr>
      </p:pic>
      <p:sp>
        <p:nvSpPr>
          <p:cNvPr id="3076" name="Text Box 4"/>
          <p:cNvSpPr txBox="1">
            <a:spLocks noChangeArrowheads="1"/>
          </p:cNvSpPr>
          <p:nvPr/>
        </p:nvSpPr>
        <p:spPr bwMode="auto">
          <a:xfrm>
            <a:off x="1403350" y="4948238"/>
            <a:ext cx="6624638" cy="1433512"/>
          </a:xfrm>
          <a:prstGeom prst="rect">
            <a:avLst/>
          </a:prstGeom>
          <a:noFill/>
          <a:ln w="9525">
            <a:noFill/>
            <a:miter lim="800000"/>
            <a:headEnd/>
            <a:tailEnd/>
          </a:ln>
          <a:effectLst/>
        </p:spPr>
        <p:txBody>
          <a:bodyPr>
            <a:spAutoFit/>
          </a:bodyPr>
          <a:lstStyle/>
          <a:p>
            <a:pPr>
              <a:spcBef>
                <a:spcPct val="50000"/>
              </a:spcBef>
            </a:pPr>
            <a:r>
              <a:rPr lang="it-IT" sz="8800" b="1">
                <a:latin typeface="Comic Sans MS" pitchFamily="66" charset="0"/>
              </a:rPr>
              <a:t>Eren Keskin</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fill="hold" nodeType="afterEffect">
                                  <p:stCondLst>
                                    <p:cond delay="500"/>
                                  </p:stCondLst>
                                  <p:childTnLst>
                                    <p:set>
                                      <p:cBhvr additive="repl">
                                        <p:cTn id="6" dur="1" fill="hold">
                                          <p:stCondLst>
                                            <p:cond delay="0"/>
                                          </p:stCondLst>
                                        </p:cTn>
                                        <p:tgtEl>
                                          <p:spTgt spid="3073"/>
                                        </p:tgtEl>
                                        <p:attrNameLst>
                                          <p:attrName>style.visibility</p:attrName>
                                        </p:attrNameLst>
                                      </p:cBhvr>
                                      <p:to>
                                        <p:strVal val="visible"/>
                                      </p:to>
                                    </p:set>
                                    <p:animEffect transition="in" filter="wedge">
                                      <p:cBhvr additive="repl">
                                        <p:cTn id="7"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12290" name="Text Box 2"/>
          <p:cNvSpPr txBox="1">
            <a:spLocks noChangeArrowheads="1"/>
          </p:cNvSpPr>
          <p:nvPr/>
        </p:nvSpPr>
        <p:spPr bwMode="auto">
          <a:xfrm>
            <a:off x="322263" y="4179888"/>
            <a:ext cx="8497887" cy="2344737"/>
          </a:xfrm>
          <a:prstGeom prst="rect">
            <a:avLst/>
          </a:prstGeom>
          <a:noFill/>
          <a:ln w="9525">
            <a:noFill/>
            <a:round/>
            <a:headEnd/>
            <a:tailEnd/>
          </a:ln>
          <a:effectLst/>
        </p:spPr>
        <p:txBody>
          <a:bodyPr lIns="90000" tIns="46800" rIns="90000" bIns="46800">
            <a:spAutoFit/>
          </a:bodyPr>
          <a:lstStyle/>
          <a:p>
            <a:pPr>
              <a:spcBef>
                <a:spcPts val="1750"/>
              </a:spcBef>
              <a:buClr>
                <a:srgbClr val="FF66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6600"/>
                </a:solidFill>
                <a:latin typeface="Comic Sans MS" pitchFamily="66" charset="0"/>
              </a:rPr>
              <a:t>Recently the country was set up advisory commitee on the status of women in Parliament which requires equal treatment of all nongovernmental organizations (ONG), that is also the women free and autonomous, and urges more structured cooperation and more effective coordination between the ministry and ONG.</a:t>
            </a:r>
            <a:r>
              <a:rPr lang="it-IT" sz="2800" b="1">
                <a:solidFill>
                  <a:srgbClr val="FF6600"/>
                </a:solidFill>
                <a:latin typeface="Times New Roman" pitchFamily="18" charset="0"/>
              </a:rPr>
              <a:t> </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fill="hold" nodeType="afterEffect">
                                  <p:stCondLst>
                                    <p:cond delay="500"/>
                                  </p:stCondLst>
                                  <p:childTnLst>
                                    <p:set>
                                      <p:cBhvr additive="repl">
                                        <p:cTn id="6" dur="indefinite" fill="hold">
                                          <p:stCondLst>
                                            <p:cond delay="0"/>
                                          </p:stCondLst>
                                        </p:cTn>
                                        <p:tgtEl>
                                          <p:spTgt spid="12289"/>
                                        </p:tgtEl>
                                        <p:attrNameLst>
                                          <p:attrName>style.visibility</p:attrName>
                                        </p:attrNameLst>
                                      </p:cBhvr>
                                      <p:to>
                                        <p:strVal val="visible"/>
                                      </p:to>
                                    </p:set>
                                    <p:animEffect transition="in" filter="fade">
                                      <p:cBhvr additive="repl">
                                        <p:cTn id="7" dur="385" decel="100000"/>
                                        <p:tgtEl>
                                          <p:spTgt spid="12289"/>
                                        </p:tgtEl>
                                      </p:cBhvr>
                                    </p:animEffect>
                                    <p:animScale>
                                      <p:cBhvr additive="repl">
                                        <p:cTn id="8" dur="385" decel="100000" fill="hold"/>
                                        <p:tgtEl>
                                          <p:spTgt spid="12289"/>
                                        </p:tgtEl>
                                      </p:cBhvr>
                                      <p:from x="10000" y="10000"/>
                                      <p:to x="200000" y="450000"/>
                                    </p:animScale>
                                    <p:animScale>
                                      <p:cBhvr additive="repl">
                                        <p:cTn id="9" dur="615" accel="100000" fill="hold">
                                          <p:stCondLst>
                                            <p:cond delay="0"/>
                                          </p:stCondLst>
                                        </p:cTn>
                                        <p:tgtEl>
                                          <p:spTgt spid="12289"/>
                                        </p:tgtEl>
                                      </p:cBhvr>
                                      <p:from x="200000" y="450000"/>
                                      <p:to x="100000" y="100000"/>
                                    </p:animScale>
                                    <p:set>
                                      <p:cBhvr additive="repl">
                                        <p:cTn id="10" dur="385" fill="hold"/>
                                        <p:tgtEl>
                                          <p:spTgt spid="12289"/>
                                        </p:tgtEl>
                                        <p:attrNameLst>
                                          <p:attrName>ppt_x</p:attrName>
                                        </p:attrNameLst>
                                      </p:cBhvr>
                                      <p:to>
                                        <p:strVal val="(0.5)"/>
                                      </p:to>
                                    </p:set>
                                    <p:anim from="(0.5)" to="(#ppt_x)" calcmode="lin" valueType="num">
                                      <p:cBhvr additive="repl">
                                        <p:cTn id="11" dur="615" accel="100000" fill="hold">
                                          <p:stCondLst>
                                            <p:cond delay="385"/>
                                          </p:stCondLst>
                                        </p:cTn>
                                        <p:tgtEl>
                                          <p:spTgt spid="12289"/>
                                        </p:tgtEl>
                                        <p:attrNameLst>
                                          <p:attrName>ppt_x</p:attrName>
                                        </p:attrNameLst>
                                      </p:cBhvr>
                                    </p:anim>
                                    <p:set>
                                      <p:cBhvr additive="repl">
                                        <p:cTn id="12" dur="385" fill="hold"/>
                                        <p:tgtEl>
                                          <p:spTgt spid="12289"/>
                                        </p:tgtEl>
                                        <p:attrNameLst>
                                          <p:attrName>ppt_y</p:attrName>
                                        </p:attrNameLst>
                                      </p:cBhvr>
                                      <p:to>
                                        <p:strVal val="(#ppt_y+0.4)"/>
                                      </p:to>
                                    </p:set>
                                    <p:anim from="(#ppt_y+0.4)" to="(#ppt_y)" calcmode="lin" valueType="num">
                                      <p:cBhvr additive="repl">
                                        <p:cTn id="13" dur="615" accel="100000" fill="hold">
                                          <p:stCondLst>
                                            <p:cond delay="385"/>
                                          </p:stCondLst>
                                        </p:cTn>
                                        <p:tgtEl>
                                          <p:spTgt spid="12289"/>
                                        </p:tgtEl>
                                        <p:attrNameLst>
                                          <p:attrName>ppt_y</p:attrName>
                                        </p:attrNameLst>
                                      </p:cBhvr>
                                    </p:anim>
                                  </p:childTnLst>
                                </p:cTn>
                              </p:par>
                            </p:childTnLst>
                          </p:cTn>
                        </p:par>
                        <p:par>
                          <p:cTn id="14" fill="hold">
                            <p:stCondLst>
                              <p:cond delay="500"/>
                            </p:stCondLst>
                            <p:childTnLst>
                              <p:par>
                                <p:cTn id="15" presetID="53" presetClass="entr" presetSubtype="0" fill="hold" grpId="0" nodeType="afterEffect">
                                  <p:stCondLst>
                                    <p:cond delay="500"/>
                                  </p:stCondLst>
                                  <p:childTnLst>
                                    <p:set>
                                      <p:cBhvr>
                                        <p:cTn id="16" dur="1" fill="hold">
                                          <p:stCondLst>
                                            <p:cond delay="0"/>
                                          </p:stCondLst>
                                        </p:cTn>
                                        <p:tgtEl>
                                          <p:spTgt spid="12290"/>
                                        </p:tgtEl>
                                        <p:attrNameLst>
                                          <p:attrName>style.visibility</p:attrName>
                                        </p:attrNameLst>
                                      </p:cBhvr>
                                      <p:to>
                                        <p:strVal val="visible"/>
                                      </p:to>
                                    </p:set>
                                    <p:anim calcmode="lin" valueType="num">
                                      <p:cBhvr>
                                        <p:cTn id="17" dur="500" fill="hold"/>
                                        <p:tgtEl>
                                          <p:spTgt spid="12290"/>
                                        </p:tgtEl>
                                        <p:attrNameLst>
                                          <p:attrName>ppt_w</p:attrName>
                                        </p:attrNameLst>
                                      </p:cBhvr>
                                      <p:tavLst>
                                        <p:tav tm="0">
                                          <p:val>
                                            <p:fltVal val="0"/>
                                          </p:val>
                                        </p:tav>
                                        <p:tav tm="100000">
                                          <p:val>
                                            <p:strVal val="#ppt_w"/>
                                          </p:val>
                                        </p:tav>
                                      </p:tavLst>
                                    </p:anim>
                                    <p:anim calcmode="lin" valueType="num">
                                      <p:cBhvr>
                                        <p:cTn id="18" dur="500" fill="hold"/>
                                        <p:tgtEl>
                                          <p:spTgt spid="12290"/>
                                        </p:tgtEl>
                                        <p:attrNameLst>
                                          <p:attrName>ppt_h</p:attrName>
                                        </p:attrNameLst>
                                      </p:cBhvr>
                                      <p:tavLst>
                                        <p:tav tm="0">
                                          <p:val>
                                            <p:fltVal val="0"/>
                                          </p:val>
                                        </p:tav>
                                        <p:tav tm="100000">
                                          <p:val>
                                            <p:strVal val="#ppt_h"/>
                                          </p:val>
                                        </p:tav>
                                      </p:tavLst>
                                    </p:anim>
                                    <p:animEffect transition="in" filter="fade">
                                      <p:cBhvr>
                                        <p:cTn id="1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68313" y="3716338"/>
            <a:ext cx="7775575" cy="519112"/>
          </a:xfrm>
          <a:prstGeom prst="rect">
            <a:avLst/>
          </a:prstGeom>
          <a:noFill/>
          <a:ln w="9525">
            <a:noFill/>
            <a:round/>
            <a:headEnd/>
            <a:tailEnd/>
          </a:ln>
          <a:effectLst/>
        </p:spPr>
        <p:txBody>
          <a:bodyPr wrap="none" anchor="ctr"/>
          <a:lstStyle/>
          <a:p>
            <a:endParaRPr lang="it-IT"/>
          </a:p>
        </p:txBody>
      </p:sp>
      <p:pic>
        <p:nvPicPr>
          <p:cNvPr id="13314" name="Picture 2"/>
          <p:cNvPicPr>
            <a:picLocks noChangeAspect="1" noChangeArrowheads="1"/>
          </p:cNvPicPr>
          <p:nvPr/>
        </p:nvPicPr>
        <p:blipFill>
          <a:blip r:embed="rId3"/>
          <a:srcRect/>
          <a:stretch>
            <a:fillRect/>
          </a:stretch>
        </p:blipFill>
        <p:spPr bwMode="auto">
          <a:xfrm>
            <a:off x="0" y="0"/>
            <a:ext cx="9144000" cy="6872288"/>
          </a:xfrm>
          <a:prstGeom prst="rect">
            <a:avLst/>
          </a:prstGeom>
          <a:noFill/>
          <a:ln w="9525">
            <a:noFill/>
            <a:round/>
            <a:headEnd/>
            <a:tailEnd/>
          </a:ln>
          <a:effectLst/>
        </p:spPr>
      </p:pic>
      <p:sp>
        <p:nvSpPr>
          <p:cNvPr id="13315" name="Text Box 3"/>
          <p:cNvSpPr txBox="1">
            <a:spLocks noChangeArrowheads="1"/>
          </p:cNvSpPr>
          <p:nvPr/>
        </p:nvSpPr>
        <p:spPr bwMode="auto">
          <a:xfrm>
            <a:off x="179388" y="188913"/>
            <a:ext cx="8748712" cy="366712"/>
          </a:xfrm>
          <a:prstGeom prst="rect">
            <a:avLst/>
          </a:prstGeom>
          <a:noFill/>
          <a:ln w="9525">
            <a:noFill/>
            <a:round/>
            <a:headEnd/>
            <a:tailEnd/>
          </a:ln>
          <a:effectLst/>
        </p:spPr>
        <p:txBody>
          <a:bodyPr wrap="none" anchor="ctr"/>
          <a:lstStyle/>
          <a:p>
            <a:endParaRPr lang="it-IT"/>
          </a:p>
        </p:txBody>
      </p:sp>
      <p:sp>
        <p:nvSpPr>
          <p:cNvPr id="13316" name="Text Box 4"/>
          <p:cNvSpPr txBox="1">
            <a:spLocks noChangeArrowheads="1"/>
          </p:cNvSpPr>
          <p:nvPr/>
        </p:nvSpPr>
        <p:spPr bwMode="auto">
          <a:xfrm>
            <a:off x="250825" y="142875"/>
            <a:ext cx="8497888" cy="1917700"/>
          </a:xfrm>
          <a:prstGeom prst="rect">
            <a:avLst/>
          </a:prstGeom>
          <a:noFill/>
          <a:ln w="9525">
            <a:noFill/>
            <a:round/>
            <a:headEnd/>
            <a:tailEnd/>
          </a:ln>
          <a:effectLst/>
        </p:spPr>
        <p:txBody>
          <a:bodyPr lIns="90000" tIns="46800" rIns="90000" bIns="46800">
            <a:spAutoFit/>
          </a:bodyPr>
          <a:lstStyle/>
          <a:p>
            <a:pPr algn="ctr">
              <a:spcBef>
                <a:spcPts val="1750"/>
              </a:spcBef>
              <a:buClr>
                <a:srgbClr val="FF0066"/>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0066"/>
                </a:solidFill>
                <a:latin typeface="Comic Sans MS" pitchFamily="66" charset="0"/>
              </a:rPr>
              <a:t>Eren Keskin is one of the many women who have struggled to develop a culture of human rights and democracy in Turkey. Throughout her career, thanks to the Legal Aid Office, she has helped 222 women who have suffered sexual violence.</a:t>
            </a:r>
            <a:r>
              <a:rPr lang="it-IT" sz="2400" b="1">
                <a:solidFill>
                  <a:srgbClr val="000000"/>
                </a:solidFill>
                <a:latin typeface="Comic Sans MS" pitchFamily="66" charset="0"/>
              </a:rPr>
              <a:t> </a:t>
            </a:r>
          </a:p>
        </p:txBody>
      </p:sp>
    </p:spTree>
  </p:cSld>
  <p:clrMapOvr>
    <a:masterClrMapping/>
  </p:clrMapOvr>
  <p:transition advTm="17408"/>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decel="100000" fill="hold" nodeType="afterEffect">
                                  <p:stCondLst>
                                    <p:cond delay="500"/>
                                  </p:stCondLst>
                                  <p:childTnLst>
                                    <p:set>
                                      <p:cBhvr additive="repl">
                                        <p:cTn id="6" dur="1" fill="hold">
                                          <p:stCondLst>
                                            <p:cond delay="0"/>
                                          </p:stCondLst>
                                        </p:cTn>
                                        <p:tgtEl>
                                          <p:spTgt spid="13314"/>
                                        </p:tgtEl>
                                        <p:attrNameLst>
                                          <p:attrName>style.visibility</p:attrName>
                                        </p:attrNameLst>
                                      </p:cBhvr>
                                      <p:to>
                                        <p:strVal val="visible"/>
                                      </p:to>
                                    </p:set>
                                    <p:anim calcmode="lin" valueType="num">
                                      <p:cBhvr additive="repl">
                                        <p:cTn id="7" dur="1000" fill="hold"/>
                                        <p:tgtEl>
                                          <p:spTgt spid="13314"/>
                                        </p:tgtEl>
                                        <p:attrNameLst>
                                          <p:attrName>ppt_w</p:attrName>
                                        </p:attrNameLst>
                                      </p:cBhvr>
                                      <p:tavLst>
                                        <p:tav tm="100000">
                                          <p:val>
                                            <p:strVal val="#ppt_w+.3"/>
                                          </p:val>
                                        </p:tav>
                                        <p:tav tm="100000">
                                          <p:val>
                                            <p:strVal val="#ppt_w"/>
                                          </p:val>
                                        </p:tav>
                                      </p:tavLst>
                                    </p:anim>
                                    <p:anim calcmode="lin" valueType="num">
                                      <p:cBhvr additive="repl">
                                        <p:cTn id="8" dur="1000" fill="hold"/>
                                        <p:tgtEl>
                                          <p:spTgt spid="13314"/>
                                        </p:tgtEl>
                                        <p:attrNameLst>
                                          <p:attrName>ppt_h</p:attrName>
                                        </p:attrNameLst>
                                      </p:cBhvr>
                                      <p:tavLst>
                                        <p:tav tm="100000">
                                          <p:val>
                                            <p:strVal val="#ppt_h"/>
                                          </p:val>
                                        </p:tav>
                                        <p:tav tm="100000">
                                          <p:val>
                                            <p:strVal val="#ppt_h"/>
                                          </p:val>
                                        </p:tav>
                                      </p:tavLst>
                                    </p:anim>
                                    <p:animEffect transition="in" filter="fade">
                                      <p:cBhvr additive="repl">
                                        <p:cTn id="9" dur="1000"/>
                                        <p:tgtEl>
                                          <p:spTgt spid="13314"/>
                                        </p:tgtEl>
                                      </p:cBhvr>
                                    </p:animEffect>
                                  </p:childTnLst>
                                </p:cTn>
                              </p:par>
                            </p:childTnLst>
                          </p:cTn>
                        </p:par>
                        <p:par>
                          <p:cTn id="10" fill="hold">
                            <p:stCondLst>
                              <p:cond delay="1500"/>
                            </p:stCondLst>
                            <p:childTnLst>
                              <p:par>
                                <p:cTn id="11" presetID="37" presetClass="entr" fill="hold" nodeType="afterEffect">
                                  <p:stCondLst>
                                    <p:cond delay="500"/>
                                  </p:stCondLst>
                                  <p:childTnLst>
                                    <p:set>
                                      <p:cBhvr additive="repl">
                                        <p:cTn id="12" dur="3" fill="hold">
                                          <p:stCondLst>
                                            <p:cond delay="0"/>
                                          </p:stCondLst>
                                        </p:cTn>
                                        <p:tgtEl>
                                          <p:spTgt spid="13316">
                                            <p:txEl>
                                              <p:pRg st="0" end="0"/>
                                            </p:txEl>
                                          </p:spTgt>
                                        </p:tgtEl>
                                        <p:attrNameLst>
                                          <p:attrName>style.visibility</p:attrName>
                                        </p:attrNameLst>
                                      </p:cBhvr>
                                      <p:to>
                                        <p:strVal val="visible"/>
                                      </p:to>
                                    </p:set>
                                    <p:animEffect transition="in" filter="fade">
                                      <p:cBhvr additive="repl">
                                        <p:cTn id="13" dur="3000"/>
                                        <p:tgtEl>
                                          <p:spTgt spid="13316">
                                            <p:txEl>
                                              <p:pRg st="0" end="0"/>
                                            </p:txEl>
                                          </p:spTgt>
                                        </p:tgtEl>
                                      </p:cBhvr>
                                    </p:animEffect>
                                    <p:anim calcmode="lin" valueType="num">
                                      <p:cBhvr additive="repl">
                                        <p:cTn id="14" dur="3000" fill="hold"/>
                                        <p:tgtEl>
                                          <p:spTgt spid="13316">
                                            <p:txEl>
                                              <p:pRg st="0" end="0"/>
                                            </p:txEl>
                                          </p:spTgt>
                                        </p:tgtEl>
                                        <p:attrNameLst>
                                          <p:attrName>ppt_x</p:attrName>
                                        </p:attrNameLst>
                                      </p:cBhvr>
                                      <p:tavLst>
                                        <p:tav tm="100000">
                                          <p:val>
                                            <p:strVal val="#ppt_x"/>
                                          </p:val>
                                        </p:tav>
                                        <p:tav tm="100000">
                                          <p:val>
                                            <p:strVal val="#ppt_x"/>
                                          </p:val>
                                        </p:tav>
                                      </p:tavLst>
                                    </p:anim>
                                    <p:anim calcmode="lin" valueType="num">
                                      <p:cBhvr additive="repl">
                                        <p:cTn id="15" dur="2700" decel="100000" fill="hold"/>
                                        <p:tgtEl>
                                          <p:spTgt spid="13316">
                                            <p:txEl>
                                              <p:pRg st="0" end="0"/>
                                            </p:txEl>
                                          </p:spTgt>
                                        </p:tgtEl>
                                        <p:attrNameLst>
                                          <p:attrName>ppt_y</p:attrName>
                                        </p:attrNameLst>
                                      </p:cBhvr>
                                      <p:tavLst>
                                        <p:tav tm="100000">
                                          <p:val>
                                            <p:strVal val="#ppt_y+1"/>
                                          </p:val>
                                        </p:tav>
                                        <p:tav tm="100000">
                                          <p:val>
                                            <p:strVal val="#ppt_y-.03"/>
                                          </p:val>
                                        </p:tav>
                                      </p:tavLst>
                                    </p:anim>
                                    <p:anim calcmode="lin" valueType="num">
                                      <p:cBhvr additive="repl">
                                        <p:cTn id="16" dur="300" accel="100000" fill="hold">
                                          <p:stCondLst>
                                            <p:cond delay="2700"/>
                                          </p:stCondLst>
                                        </p:cTn>
                                        <p:tgtEl>
                                          <p:spTgt spid="13316">
                                            <p:txEl>
                                              <p:pRg st="0" end="0"/>
                                            </p:txEl>
                                          </p:spTgt>
                                        </p:tgtEl>
                                        <p:attrNameLst>
                                          <p:attrName>ppt_y</p:attrName>
                                        </p:attrNameLst>
                                      </p:cBhvr>
                                      <p:tavLst>
                                        <p:tav tm="10000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66"/>
            </a:gs>
            <a:gs pos="100000">
              <a:srgbClr val="75002F"/>
            </a:gs>
          </a:gsLst>
          <a:lin ang="13500000" scaled="1"/>
        </a:gra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835150" y="1554163"/>
            <a:ext cx="5400675" cy="579437"/>
          </a:xfrm>
          <a:prstGeom prst="rect">
            <a:avLst/>
          </a:prstGeom>
          <a:noFill/>
          <a:ln w="9525">
            <a:noFill/>
            <a:round/>
            <a:headEnd/>
            <a:tailEnd/>
          </a:ln>
          <a:effectLst/>
        </p:spPr>
        <p:txBody>
          <a:bodyPr lIns="90000" tIns="46800" rIns="90000" bIns="46800">
            <a:spAutoFit/>
          </a:bodyPr>
          <a:lstStyle/>
          <a:p>
            <a:pPr algn="ctr">
              <a:spcBef>
                <a:spcPts val="2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b="1">
                <a:solidFill>
                  <a:srgbClr val="000000"/>
                </a:solidFill>
                <a:latin typeface="Comic Sans MS" pitchFamily="66" charset="0"/>
              </a:rPr>
              <a:t>Created by</a:t>
            </a:r>
          </a:p>
        </p:txBody>
      </p:sp>
      <p:sp>
        <p:nvSpPr>
          <p:cNvPr id="14343" name="Text Box 7"/>
          <p:cNvSpPr txBox="1">
            <a:spLocks noChangeArrowheads="1"/>
          </p:cNvSpPr>
          <p:nvPr/>
        </p:nvSpPr>
        <p:spPr bwMode="auto">
          <a:xfrm>
            <a:off x="1547813" y="2971800"/>
            <a:ext cx="6192837" cy="2041525"/>
          </a:xfrm>
          <a:prstGeom prst="rect">
            <a:avLst/>
          </a:prstGeom>
          <a:noFill/>
          <a:ln w="9525">
            <a:noFill/>
            <a:miter lim="800000"/>
            <a:headEnd/>
            <a:tailEnd/>
          </a:ln>
          <a:effectLst/>
        </p:spPr>
        <p:txBody>
          <a:bodyPr>
            <a:spAutoFit/>
          </a:bodyPr>
          <a:lstStyle/>
          <a:p>
            <a:pPr algn="ctr"/>
            <a:r>
              <a:rPr lang="it-IT" sz="3200" b="1">
                <a:solidFill>
                  <a:srgbClr val="FFFF99"/>
                </a:solidFill>
                <a:latin typeface="Comic Sans MS" pitchFamily="66" charset="0"/>
              </a:rPr>
              <a:t>Valeria Baccara</a:t>
            </a:r>
          </a:p>
          <a:p>
            <a:pPr algn="ctr"/>
            <a:r>
              <a:rPr lang="it-IT" sz="3200" b="1">
                <a:solidFill>
                  <a:srgbClr val="FFFF99"/>
                </a:solidFill>
                <a:latin typeface="Comic Sans MS" pitchFamily="66" charset="0"/>
              </a:rPr>
              <a:t>Milena Callegaro</a:t>
            </a:r>
          </a:p>
          <a:p>
            <a:pPr algn="ctr"/>
            <a:r>
              <a:rPr lang="it-IT" sz="3200" b="1">
                <a:solidFill>
                  <a:srgbClr val="FFFF99"/>
                </a:solidFill>
                <a:latin typeface="Comic Sans MS" pitchFamily="66" charset="0"/>
              </a:rPr>
              <a:t>Eleonora Callegari</a:t>
            </a:r>
          </a:p>
          <a:p>
            <a:pPr algn="ctr"/>
            <a:r>
              <a:rPr lang="it-IT" sz="3200" b="1">
                <a:solidFill>
                  <a:srgbClr val="FFFF99"/>
                </a:solidFill>
                <a:latin typeface="Comic Sans MS" pitchFamily="66" charset="0"/>
              </a:rPr>
              <a:t>Paola Siviero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fill="hold" nodeType="afterEffect">
                                  <p:stCondLst>
                                    <p:cond delay="500"/>
                                  </p:stCondLst>
                                  <p:iterate type="lt">
                                    <p:tmPct val="50000"/>
                                  </p:iterate>
                                  <p:childTnLst>
                                    <p:set>
                                      <p:cBhvr additive="repl">
                                        <p:cTn id="6" dur="1" fill="hold">
                                          <p:stCondLst>
                                            <p:cond delay="0"/>
                                          </p:stCondLst>
                                        </p:cTn>
                                        <p:tgtEl>
                                          <p:spTgt spid="14337"/>
                                        </p:tgtEl>
                                        <p:attrNameLst>
                                          <p:attrName>style.visibility</p:attrName>
                                        </p:attrNameLst>
                                      </p:cBhvr>
                                      <p:to>
                                        <p:strVal val="visible"/>
                                      </p:to>
                                    </p:set>
                                    <p:anim calcmode="discrete" valueType="clr">
                                      <p:cBhvr additive="repl">
                                        <p:cTn id="7" dur="80" fill="hold"/>
                                        <p:tgtEl>
                                          <p:spTgt spid="14337"/>
                                        </p:tgtEl>
                                        <p:attrNameLst>
                                          <p:attrName>style.color</p:attrName>
                                        </p:attrNameLst>
                                      </p:cBhvr>
                                      <p:tavLst>
                                        <p:tav tm="50000">
                                          <p:val>
                                            <p:strVal val="rgb(0,0,0)"/>
                                          </p:val>
                                        </p:tav>
                                        <p:tav tm="50000">
                                          <p:val>
                                            <p:strVal val="rgb(0,-52,-52)"/>
                                          </p:val>
                                        </p:tav>
                                      </p:tavLst>
                                    </p:anim>
                                    <p:anim calcmode="discrete" valueType="clr">
                                      <p:cBhvr additive="repl">
                                        <p:cTn id="8" dur="80" fill="hold"/>
                                        <p:tgtEl>
                                          <p:spTgt spid="14337"/>
                                        </p:tgtEl>
                                        <p:attrNameLst>
                                          <p:attrName>fillColor</p:attrName>
                                        </p:attrNameLst>
                                      </p:cBhvr>
                                      <p:tavLst>
                                        <p:tav tm="50000">
                                          <p:val>
                                            <p:strVal val="rgb(0,0,0)"/>
                                          </p:val>
                                        </p:tav>
                                        <p:tav tm="50000">
                                          <p:val>
                                            <p:strVal val="rgb(0,-52,-52)"/>
                                          </p:val>
                                        </p:tav>
                                      </p:tavLst>
                                    </p:anim>
                                    <p:set>
                                      <p:cBhvr additive="repl">
                                        <p:cTn id="9" dur="80" fill="hold"/>
                                        <p:tgtEl>
                                          <p:spTgt spid="143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4098" name="Text Box 2"/>
          <p:cNvSpPr txBox="1">
            <a:spLocks noChangeArrowheads="1"/>
          </p:cNvSpPr>
          <p:nvPr/>
        </p:nvSpPr>
        <p:spPr bwMode="auto">
          <a:xfrm>
            <a:off x="4932363" y="260350"/>
            <a:ext cx="3960812" cy="1800225"/>
          </a:xfrm>
          <a:prstGeom prst="rect">
            <a:avLst/>
          </a:prstGeom>
          <a:noFill/>
          <a:ln w="9525">
            <a:noFill/>
            <a:round/>
            <a:headEnd/>
            <a:tailEnd/>
          </a:ln>
          <a:effectLst/>
        </p:spPr>
        <p:txBody>
          <a:bodyPr lIns="90000" tIns="46800" rIns="90000" bIns="46800">
            <a:spAutoFit/>
          </a:bodyPr>
          <a:lstStyle/>
          <a:p>
            <a:pPr>
              <a:spcBef>
                <a:spcPts val="2250"/>
              </a:spcBef>
              <a:buClr>
                <a:srgbClr val="FF0066"/>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CC00"/>
                </a:solidFill>
                <a:latin typeface="Comic Sans MS" pitchFamily="66" charset="0"/>
              </a:rPr>
              <a:t>Founder of the legal aid for victims of sexual abuse and violence in Turkey.</a:t>
            </a:r>
            <a:r>
              <a:rPr lang="it-IT" sz="2800" b="1">
                <a:solidFill>
                  <a:srgbClr val="000000"/>
                </a:solidFill>
                <a:latin typeface="Times New Roman" pitchFamily="18" charset="0"/>
              </a:rPr>
              <a:t> </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additive="repl">
                                        <p:cTn id="6" dur="1" fill="hold">
                                          <p:stCondLst>
                                            <p:cond delay="0"/>
                                          </p:stCondLst>
                                        </p:cTn>
                                        <p:tgtEl>
                                          <p:spTgt spid="4097"/>
                                        </p:tgtEl>
                                        <p:attrNameLst>
                                          <p:attrName>style.visibility</p:attrName>
                                        </p:attrNameLst>
                                      </p:cBhvr>
                                      <p:to>
                                        <p:strVal val="visible"/>
                                      </p:to>
                                    </p:set>
                                    <p:animEffect transition="in" filter="wipe(down)">
                                      <p:cBhvr additive="repl">
                                        <p:cTn id="7" dur="500"/>
                                        <p:tgtEl>
                                          <p:spTgt spid="4097"/>
                                        </p:tgtEl>
                                      </p:cBhvr>
                                    </p:animEffect>
                                  </p:childTnLst>
                                </p:cTn>
                              </p:par>
                            </p:childTnLst>
                          </p:cTn>
                        </p:par>
                        <p:par>
                          <p:cTn id="8" fill="hold">
                            <p:stCondLst>
                              <p:cond delay="1000"/>
                            </p:stCondLst>
                            <p:childTnLst>
                              <p:par>
                                <p:cTn id="9" presetID="18" presetClass="entr" presetSubtype="12" fill="hold" nodeType="afterEffect">
                                  <p:stCondLst>
                                    <p:cond delay="500"/>
                                  </p:stCondLst>
                                  <p:childTnLst>
                                    <p:set>
                                      <p:cBhvr additive="repl">
                                        <p:cTn id="10" dur="2" fill="hold">
                                          <p:stCondLst>
                                            <p:cond delay="0"/>
                                          </p:stCondLst>
                                        </p:cTn>
                                        <p:tgtEl>
                                          <p:spTgt spid="4098">
                                            <p:txEl>
                                              <p:pRg st="0" end="0"/>
                                            </p:txEl>
                                          </p:spTgt>
                                        </p:tgtEl>
                                        <p:attrNameLst>
                                          <p:attrName>style.visibility</p:attrName>
                                        </p:attrNameLst>
                                      </p:cBhvr>
                                      <p:to>
                                        <p:strVal val="visible"/>
                                      </p:to>
                                    </p:set>
                                    <p:animEffect transition="in" filter="strips(downLeft)">
                                      <p:cBhvr additive="repl">
                                        <p:cTn id="11" dur="1000"/>
                                        <p:tgtEl>
                                          <p:spTgt spid="4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5122" name="Text Box 2"/>
          <p:cNvSpPr txBox="1">
            <a:spLocks noChangeArrowheads="1"/>
          </p:cNvSpPr>
          <p:nvPr/>
        </p:nvSpPr>
        <p:spPr bwMode="auto">
          <a:xfrm>
            <a:off x="323850" y="3589338"/>
            <a:ext cx="5184775" cy="2647950"/>
          </a:xfrm>
          <a:prstGeom prst="rect">
            <a:avLst/>
          </a:prstGeom>
          <a:noFill/>
          <a:ln w="9525">
            <a:noFill/>
            <a:round/>
            <a:headEnd/>
            <a:tailEnd/>
          </a:ln>
          <a:effectLst/>
        </p:spPr>
        <p:txBody>
          <a:bodyPr lIns="90000" tIns="46800" rIns="90000" bIns="46800">
            <a:spAutoFit/>
          </a:bodyPr>
          <a:lstStyle/>
          <a:p>
            <a:pPr>
              <a:spcBef>
                <a:spcPts val="1500"/>
              </a:spcBef>
              <a:buClr>
                <a:srgbClr val="FF33CC"/>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33CC"/>
                </a:solidFill>
                <a:latin typeface="Comic Sans MS" pitchFamily="66" charset="0"/>
              </a:rPr>
              <a:t>The condition of the woman and their rights in Turkey are constantly called into question. Their struggle began in 1857 when it was introduced into the principle of equality between men and women.</a:t>
            </a:r>
            <a:r>
              <a:rPr lang="it-IT" sz="2400" b="1">
                <a:solidFill>
                  <a:srgbClr val="CC00FF"/>
                </a:solidFill>
                <a:latin typeface="Comic Sans MS" pitchFamily="66" charset="0"/>
              </a:rPr>
              <a:t>  </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fill="hold" nodeType="afterEffect">
                                  <p:stCondLst>
                                    <p:cond delay="500"/>
                                  </p:stCondLst>
                                  <p:childTnLst>
                                    <p:set>
                                      <p:cBhvr additive="repl">
                                        <p:cTn id="6" dur="1" fill="hold">
                                          <p:stCondLst>
                                            <p:cond delay="0"/>
                                          </p:stCondLst>
                                        </p:cTn>
                                        <p:tgtEl>
                                          <p:spTgt spid="5121"/>
                                        </p:tgtEl>
                                        <p:attrNameLst>
                                          <p:attrName>style.visibility</p:attrName>
                                        </p:attrNameLst>
                                      </p:cBhvr>
                                      <p:to>
                                        <p:strVal val="visible"/>
                                      </p:to>
                                    </p:set>
                                    <p:animEffect transition="in" filter="fade">
                                      <p:cBhvr additive="repl">
                                        <p:cTn id="7" dur="1000"/>
                                        <p:tgtEl>
                                          <p:spTgt spid="5121"/>
                                        </p:tgtEl>
                                      </p:cBhvr>
                                    </p:animEffect>
                                    <p:anim calcmode="lin" valueType="num">
                                      <p:cBhvr additive="repl">
                                        <p:cTn id="8" dur="1000" fill="hold"/>
                                        <p:tgtEl>
                                          <p:spTgt spid="5121"/>
                                        </p:tgtEl>
                                        <p:attrNameLst>
                                          <p:attrName>ppt_x</p:attrName>
                                        </p:attrNameLst>
                                      </p:cBhvr>
                                      <p:tavLst>
                                        <p:tav tm="100000">
                                          <p:val>
                                            <p:strVal val="#ppt_x"/>
                                          </p:val>
                                        </p:tav>
                                        <p:tav tm="100000">
                                          <p:val>
                                            <p:strVal val="#ppt_x"/>
                                          </p:val>
                                        </p:tav>
                                      </p:tavLst>
                                    </p:anim>
                                    <p:anim calcmode="lin" valueType="num">
                                      <p:cBhvr additive="repl">
                                        <p:cTn id="9" dur="1000" fill="hold"/>
                                        <p:tgtEl>
                                          <p:spTgt spid="5121"/>
                                        </p:tgtEl>
                                        <p:attrNameLst>
                                          <p:attrName>ppt_y</p:attrName>
                                        </p:attrNameLst>
                                      </p:cBhvr>
                                      <p:tavLst>
                                        <p:tav tm="100000">
                                          <p:val>
                                            <p:strVal val="#ppt_y+.1"/>
                                          </p:val>
                                        </p:tav>
                                        <p:tav tm="100000">
                                          <p:val>
                                            <p:strVal val="#ppt_y"/>
                                          </p:val>
                                        </p:tav>
                                      </p:tavLst>
                                    </p:anim>
                                  </p:childTnLst>
                                </p:cTn>
                              </p:par>
                            </p:childTnLst>
                          </p:cTn>
                        </p:par>
                        <p:par>
                          <p:cTn id="10" fill="hold">
                            <p:stCondLst>
                              <p:cond delay="1500"/>
                            </p:stCondLst>
                            <p:childTnLst>
                              <p:par>
                                <p:cTn id="11" presetID="37" presetClass="entr" fill="hold" nodeType="afterEffect">
                                  <p:stCondLst>
                                    <p:cond delay="500"/>
                                  </p:stCondLst>
                                  <p:childTnLst>
                                    <p:set>
                                      <p:cBhvr additive="repl">
                                        <p:cTn id="12" dur="1" fill="hold">
                                          <p:stCondLst>
                                            <p:cond delay="0"/>
                                          </p:stCondLst>
                                        </p:cTn>
                                        <p:tgtEl>
                                          <p:spTgt spid="5122">
                                            <p:txEl>
                                              <p:pRg st="0" end="0"/>
                                            </p:txEl>
                                          </p:spTgt>
                                        </p:tgtEl>
                                        <p:attrNameLst>
                                          <p:attrName>style.visibility</p:attrName>
                                        </p:attrNameLst>
                                      </p:cBhvr>
                                      <p:to>
                                        <p:strVal val="visible"/>
                                      </p:to>
                                    </p:set>
                                    <p:animEffect transition="in" filter="fade">
                                      <p:cBhvr additive="repl">
                                        <p:cTn id="13" dur="1000"/>
                                        <p:tgtEl>
                                          <p:spTgt spid="5122">
                                            <p:txEl>
                                              <p:pRg st="0" end="0"/>
                                            </p:txEl>
                                          </p:spTgt>
                                        </p:tgtEl>
                                      </p:cBhvr>
                                    </p:animEffect>
                                    <p:anim calcmode="lin" valueType="num">
                                      <p:cBhvr additive="repl">
                                        <p:cTn id="14" dur="1000" fill="hold"/>
                                        <p:tgtEl>
                                          <p:spTgt spid="5122">
                                            <p:txEl>
                                              <p:pRg st="0" end="0"/>
                                            </p:txEl>
                                          </p:spTgt>
                                        </p:tgtEl>
                                        <p:attrNameLst>
                                          <p:attrName>ppt_x</p:attrName>
                                        </p:attrNameLst>
                                      </p:cBhvr>
                                      <p:tavLst>
                                        <p:tav tm="100000">
                                          <p:val>
                                            <p:strVal val="#ppt_x"/>
                                          </p:val>
                                        </p:tav>
                                        <p:tav tm="100000">
                                          <p:val>
                                            <p:strVal val="#ppt_x"/>
                                          </p:val>
                                        </p:tav>
                                      </p:tavLst>
                                    </p:anim>
                                    <p:anim calcmode="lin" valueType="num">
                                      <p:cBhvr additive="repl">
                                        <p:cTn id="15" dur="900" decel="100000" fill="hold"/>
                                        <p:tgtEl>
                                          <p:spTgt spid="5122">
                                            <p:txEl>
                                              <p:pRg st="0" end="0"/>
                                            </p:txEl>
                                          </p:spTgt>
                                        </p:tgtEl>
                                        <p:attrNameLst>
                                          <p:attrName>ppt_y</p:attrName>
                                        </p:attrNameLst>
                                      </p:cBhvr>
                                      <p:tavLst>
                                        <p:tav tm="100000">
                                          <p:val>
                                            <p:strVal val="#ppt_y+1"/>
                                          </p:val>
                                        </p:tav>
                                        <p:tav tm="100000">
                                          <p:val>
                                            <p:strVal val="#ppt_y-.03"/>
                                          </p:val>
                                        </p:tav>
                                      </p:tavLst>
                                    </p:anim>
                                    <p:anim calcmode="lin" valueType="num">
                                      <p:cBhvr additive="repl">
                                        <p:cTn id="16" dur="100" accel="100000" fill="hold">
                                          <p:stCondLst>
                                            <p:cond delay="900"/>
                                          </p:stCondLst>
                                        </p:cTn>
                                        <p:tgtEl>
                                          <p:spTgt spid="5122">
                                            <p:txEl>
                                              <p:pRg st="0" end="0"/>
                                            </p:txEl>
                                          </p:spTgt>
                                        </p:tgtEl>
                                        <p:attrNameLst>
                                          <p:attrName>ppt_y</p:attrName>
                                        </p:attrNameLst>
                                      </p:cBhvr>
                                      <p:tavLst>
                                        <p:tav tm="10000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0" y="0"/>
            <a:ext cx="9144000" cy="7029450"/>
          </a:xfrm>
          <a:prstGeom prst="rect">
            <a:avLst/>
          </a:prstGeom>
          <a:noFill/>
          <a:ln w="9525">
            <a:noFill/>
            <a:round/>
            <a:headEnd/>
            <a:tailEnd/>
          </a:ln>
          <a:effectLst/>
        </p:spPr>
      </p:pic>
      <p:sp>
        <p:nvSpPr>
          <p:cNvPr id="6146" name="Text Box 2"/>
          <p:cNvSpPr txBox="1">
            <a:spLocks noChangeArrowheads="1"/>
          </p:cNvSpPr>
          <p:nvPr/>
        </p:nvSpPr>
        <p:spPr bwMode="auto">
          <a:xfrm>
            <a:off x="395288" y="404813"/>
            <a:ext cx="4681537" cy="2647950"/>
          </a:xfrm>
          <a:prstGeom prst="rect">
            <a:avLst/>
          </a:prstGeom>
          <a:noFill/>
          <a:ln w="9525">
            <a:noFill/>
            <a:round/>
            <a:headEnd/>
            <a:tailEnd/>
          </a:ln>
          <a:effectLst/>
        </p:spPr>
        <p:txBody>
          <a:bodyPr lIns="90000" tIns="46800" rIns="90000" bIns="46800">
            <a:spAutoFit/>
          </a:bodyPr>
          <a:lstStyle/>
          <a:p>
            <a:pPr>
              <a:buClr>
                <a:srgbClr val="FFFFFF"/>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FFFF"/>
                </a:solidFill>
                <a:latin typeface="Comic Sans MS" pitchFamily="66" charset="0"/>
              </a:rPr>
              <a:t>The Turkish woman must emancipate or otherwise choose to stay in shade so as not to suffer. Despite the progress made, Turkey still as much work to do to ensure women’s rights.</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6145"/>
                                        </p:tgtEl>
                                        <p:attrNameLst>
                                          <p:attrName>style.visibility</p:attrName>
                                        </p:attrNameLst>
                                      </p:cBhvr>
                                      <p:to>
                                        <p:strVal val="visible"/>
                                      </p:to>
                                    </p:set>
                                    <p:animEffect transition="in" filter="fade">
                                      <p:cBhvr additive="repl">
                                        <p:cTn id="7" dur="2000"/>
                                        <p:tgtEl>
                                          <p:spTgt spid="6145"/>
                                        </p:tgtEl>
                                      </p:cBhvr>
                                    </p:animEffect>
                                  </p:childTnLst>
                                </p:cTn>
                              </p:par>
                            </p:childTnLst>
                          </p:cTn>
                        </p:par>
                        <p:par>
                          <p:cTn id="8" fill="hold">
                            <p:stCondLst>
                              <p:cond delay="2000"/>
                            </p:stCondLst>
                            <p:childTnLst>
                              <p:par>
                                <p:cTn id="9" presetID="50" presetClass="entr" decel="100000" fill="hold" nodeType="afterEffect">
                                  <p:stCondLst>
                                    <p:cond delay="0"/>
                                  </p:stCondLst>
                                  <p:childTnLst>
                                    <p:set>
                                      <p:cBhvr additive="repl">
                                        <p:cTn id="10" dur="1" fill="hold">
                                          <p:stCondLst>
                                            <p:cond delay="0"/>
                                          </p:stCondLst>
                                        </p:cTn>
                                        <p:tgtEl>
                                          <p:spTgt spid="6146">
                                            <p:txEl>
                                              <p:pRg st="0" end="0"/>
                                            </p:txEl>
                                          </p:spTgt>
                                        </p:tgtEl>
                                        <p:attrNameLst>
                                          <p:attrName>style.visibility</p:attrName>
                                        </p:attrNameLst>
                                      </p:cBhvr>
                                      <p:to>
                                        <p:strVal val="visible"/>
                                      </p:to>
                                    </p:set>
                                    <p:anim calcmode="lin" valueType="num">
                                      <p:cBhvr additive="repl">
                                        <p:cTn id="11" dur="1000" fill="hold"/>
                                        <p:tgtEl>
                                          <p:spTgt spid="6146">
                                            <p:txEl>
                                              <p:pRg st="0" end="0"/>
                                            </p:txEl>
                                          </p:spTgt>
                                        </p:tgtEl>
                                        <p:attrNameLst>
                                          <p:attrName>ppt_w</p:attrName>
                                        </p:attrNameLst>
                                      </p:cBhvr>
                                      <p:tavLst>
                                        <p:tav tm="100000">
                                          <p:val>
                                            <p:strVal val="#ppt_w+.3"/>
                                          </p:val>
                                        </p:tav>
                                        <p:tav tm="100000">
                                          <p:val>
                                            <p:strVal val="#ppt_w"/>
                                          </p:val>
                                        </p:tav>
                                      </p:tavLst>
                                    </p:anim>
                                    <p:anim calcmode="lin" valueType="num">
                                      <p:cBhvr additive="repl">
                                        <p:cTn id="12" dur="1000" fill="hold"/>
                                        <p:tgtEl>
                                          <p:spTgt spid="6146">
                                            <p:txEl>
                                              <p:pRg st="0" end="0"/>
                                            </p:txEl>
                                          </p:spTgt>
                                        </p:tgtEl>
                                        <p:attrNameLst>
                                          <p:attrName>ppt_h</p:attrName>
                                        </p:attrNameLst>
                                      </p:cBhvr>
                                      <p:tavLst>
                                        <p:tav tm="100000">
                                          <p:val>
                                            <p:strVal val="#ppt_h"/>
                                          </p:val>
                                        </p:tav>
                                        <p:tav tm="100000">
                                          <p:val>
                                            <p:strVal val="#ppt_h"/>
                                          </p:val>
                                        </p:tav>
                                      </p:tavLst>
                                    </p:anim>
                                    <p:animEffect transition="in" filter="fade">
                                      <p:cBhvr additive="repl">
                                        <p:cTn id="13" dur="10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7170" name="Text Box 2"/>
          <p:cNvSpPr txBox="1">
            <a:spLocks noChangeArrowheads="1"/>
          </p:cNvSpPr>
          <p:nvPr/>
        </p:nvSpPr>
        <p:spPr bwMode="auto">
          <a:xfrm>
            <a:off x="539750" y="4365625"/>
            <a:ext cx="8208963" cy="2282825"/>
          </a:xfrm>
          <a:prstGeom prst="rect">
            <a:avLst/>
          </a:prstGeom>
          <a:noFill/>
          <a:ln w="9525">
            <a:noFill/>
            <a:round/>
            <a:headEnd/>
            <a:tailEnd/>
          </a:ln>
          <a:effectLst/>
        </p:spPr>
        <p:txBody>
          <a:bodyPr lIns="90000" tIns="46800" rIns="90000" bIns="46800">
            <a:spAutoFit/>
          </a:bodyPr>
          <a:lstStyle/>
          <a:p>
            <a:pPr>
              <a:spcBef>
                <a:spcPts val="1500"/>
              </a:spcBef>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FF00"/>
                </a:solidFill>
                <a:latin typeface="Comic Sans MS" pitchFamily="66" charset="0"/>
              </a:rPr>
              <a:t>The institutions still find that violence against women is a problem and in fact identified the need to encourage judges to apply a new law to severely punish violence in general and, as previously stated, crimes of honor, forced marriages and more particularly polygamy.</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fill="hold" nodeType="afterEffect">
                                  <p:stCondLst>
                                    <p:cond delay="500"/>
                                  </p:stCondLst>
                                  <p:childTnLst>
                                    <p:set>
                                      <p:cBhvr additive="repl">
                                        <p:cTn id="6" dur="2" fill="hold">
                                          <p:stCondLst>
                                            <p:cond delay="0"/>
                                          </p:stCondLst>
                                        </p:cTn>
                                        <p:tgtEl>
                                          <p:spTgt spid="7169"/>
                                        </p:tgtEl>
                                        <p:attrNameLst>
                                          <p:attrName>style.visibility</p:attrName>
                                        </p:attrNameLst>
                                      </p:cBhvr>
                                      <p:to>
                                        <p:strVal val="visible"/>
                                      </p:to>
                                    </p:set>
                                    <p:animEffect transition="in" filter="fade">
                                      <p:cBhvr additive="repl">
                                        <p:cTn id="7" dur="2000"/>
                                        <p:tgtEl>
                                          <p:spTgt spid="7169"/>
                                        </p:tgtEl>
                                      </p:cBhvr>
                                    </p:animEffect>
                                    <p:anim calcmode="lin" valueType="num">
                                      <p:cBhvr additive="repl">
                                        <p:cTn id="8" dur="2000" fill="hold"/>
                                        <p:tgtEl>
                                          <p:spTgt spid="7169"/>
                                        </p:tgtEl>
                                        <p:attrNameLst>
                                          <p:attrName>ppt_x</p:attrName>
                                        </p:attrNameLst>
                                      </p:cBhvr>
                                      <p:tavLst>
                                        <p:tav tm="100000">
                                          <p:val>
                                            <p:strVal val="#ppt_x"/>
                                          </p:val>
                                        </p:tav>
                                        <p:tav tm="100000">
                                          <p:val>
                                            <p:strVal val="#ppt_x"/>
                                          </p:val>
                                        </p:tav>
                                      </p:tavLst>
                                    </p:anim>
                                    <p:anim calcmode="lin" valueType="num">
                                      <p:cBhvr additive="repl">
                                        <p:cTn id="9" dur="2000" fill="hold"/>
                                        <p:tgtEl>
                                          <p:spTgt spid="7169"/>
                                        </p:tgtEl>
                                        <p:attrNameLst>
                                          <p:attrName>ppt_y</p:attrName>
                                        </p:attrNameLst>
                                      </p:cBhvr>
                                      <p:tavLst>
                                        <p:tav tm="100000">
                                          <p:val>
                                            <p:strVal val="#ppt_y+.1"/>
                                          </p:val>
                                        </p:tav>
                                        <p:tav tm="100000">
                                          <p:val>
                                            <p:strVal val="#ppt_y"/>
                                          </p:val>
                                        </p:tav>
                                      </p:tavLst>
                                    </p:anim>
                                  </p:childTnLst>
                                </p:cTn>
                              </p:par>
                            </p:childTnLst>
                          </p:cTn>
                        </p:par>
                        <p:par>
                          <p:cTn id="10" fill="hold">
                            <p:stCondLst>
                              <p:cond delay="2500"/>
                            </p:stCondLst>
                            <p:childTnLst>
                              <p:par>
                                <p:cTn id="11" presetID="10" presetClass="entr" fill="hold" nodeType="afterEffect">
                                  <p:stCondLst>
                                    <p:cond delay="500"/>
                                  </p:stCondLst>
                                  <p:childTnLst>
                                    <p:set>
                                      <p:cBhvr additive="repl">
                                        <p:cTn id="12" dur="1" fill="hold">
                                          <p:stCondLst>
                                            <p:cond delay="0"/>
                                          </p:stCondLst>
                                        </p:cTn>
                                        <p:tgtEl>
                                          <p:spTgt spid="7170">
                                            <p:txEl>
                                              <p:pRg st="0" end="0"/>
                                            </p:txEl>
                                          </p:spTgt>
                                        </p:tgtEl>
                                        <p:attrNameLst>
                                          <p:attrName>style.visibility</p:attrName>
                                        </p:attrNameLst>
                                      </p:cBhvr>
                                      <p:to>
                                        <p:strVal val="visible"/>
                                      </p:to>
                                    </p:set>
                                    <p:animEffect transition="in" filter="fade">
                                      <p:cBhvr additive="repl">
                                        <p:cTn id="13" dur="20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srcRect/>
          <a:stretch>
            <a:fillRect/>
          </a:stretch>
        </p:blipFill>
        <p:spPr bwMode="auto">
          <a:xfrm>
            <a:off x="0" y="3175"/>
            <a:ext cx="9144000" cy="6854825"/>
          </a:xfrm>
          <a:prstGeom prst="rect">
            <a:avLst/>
          </a:prstGeom>
          <a:noFill/>
          <a:ln w="9525">
            <a:noFill/>
            <a:round/>
            <a:headEnd/>
            <a:tailEnd/>
          </a:ln>
          <a:effectLst/>
        </p:spPr>
      </p:pic>
      <p:sp>
        <p:nvSpPr>
          <p:cNvPr id="8194" name="Text Box 2"/>
          <p:cNvSpPr txBox="1">
            <a:spLocks noChangeArrowheads="1"/>
          </p:cNvSpPr>
          <p:nvPr/>
        </p:nvSpPr>
        <p:spPr bwMode="auto">
          <a:xfrm>
            <a:off x="323850" y="333375"/>
            <a:ext cx="3887788" cy="3013075"/>
          </a:xfrm>
          <a:prstGeom prst="rect">
            <a:avLst/>
          </a:prstGeom>
          <a:noFill/>
          <a:ln w="9525">
            <a:noFill/>
            <a:round/>
            <a:headEnd/>
            <a:tailEnd/>
          </a:ln>
          <a:effectLst/>
        </p:spPr>
        <p:txBody>
          <a:bodyPr lIns="90000" tIns="46800" rIns="90000" bIns="46800">
            <a:spAutoFit/>
          </a:bodyPr>
          <a:lstStyle/>
          <a:p>
            <a:pPr>
              <a:spcBef>
                <a:spcPts val="1750"/>
              </a:spcBef>
              <a:buClr>
                <a:srgbClr val="3399FF"/>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3399FF"/>
                </a:solidFill>
                <a:latin typeface="Comic Sans MS" pitchFamily="66" charset="0"/>
              </a:rPr>
              <a:t>Members of the Parliament complain that in parts of south-eastern Turkey girl are not registered at birth, which prevents combat forced marriage and crimes of honor.</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accel="100000" fill="hold" nodeType="afterEffect">
                                  <p:stCondLst>
                                    <p:cond delay="500"/>
                                  </p:stCondLst>
                                  <p:childTnLst>
                                    <p:set>
                                      <p:cBhvr additive="repl">
                                        <p:cTn id="6" dur="2" fill="hold">
                                          <p:stCondLst>
                                            <p:cond delay="0"/>
                                          </p:stCondLst>
                                        </p:cTn>
                                        <p:tgtEl>
                                          <p:spTgt spid="8193"/>
                                        </p:tgtEl>
                                        <p:attrNameLst>
                                          <p:attrName>style.visibility</p:attrName>
                                        </p:attrNameLst>
                                      </p:cBhvr>
                                      <p:to>
                                        <p:strVal val="visible"/>
                                      </p:to>
                                    </p:set>
                                    <p:anim calcmode="lin" valueType="num">
                                      <p:cBhvr additive="repl">
                                        <p:cTn id="7" dur="1000" fill="hold"/>
                                        <p:tgtEl>
                                          <p:spTgt spid="8193"/>
                                        </p:tgtEl>
                                        <p:attrNameLst>
                                          <p:attrName>ppt_w</p:attrName>
                                        </p:attrNameLst>
                                      </p:cBhvr>
                                      <p:tavLst>
                                        <p:tav tm="100000">
                                          <p:val>
                                            <p:strVal val="#ppt_w*0.05"/>
                                          </p:val>
                                        </p:tav>
                                        <p:tav tm="100000">
                                          <p:val>
                                            <p:strVal val="#ppt_w"/>
                                          </p:val>
                                        </p:tav>
                                      </p:tavLst>
                                    </p:anim>
                                    <p:anim calcmode="lin" valueType="num">
                                      <p:cBhvr additive="repl">
                                        <p:cTn id="8" dur="1000" fill="hold"/>
                                        <p:tgtEl>
                                          <p:spTgt spid="8193"/>
                                        </p:tgtEl>
                                        <p:attrNameLst>
                                          <p:attrName>ppt_h</p:attrName>
                                        </p:attrNameLst>
                                      </p:cBhvr>
                                      <p:tavLst>
                                        <p:tav tm="100000">
                                          <p:val>
                                            <p:strVal val="#ppt_h"/>
                                          </p:val>
                                        </p:tav>
                                        <p:tav tm="100000">
                                          <p:val>
                                            <p:strVal val="#ppt_h"/>
                                          </p:val>
                                        </p:tav>
                                      </p:tavLst>
                                    </p:anim>
                                    <p:anim calcmode="lin" valueType="num">
                                      <p:cBhvr additive="repl">
                                        <p:cTn id="9" dur="1000" fill="hold"/>
                                        <p:tgtEl>
                                          <p:spTgt spid="8193"/>
                                        </p:tgtEl>
                                        <p:attrNameLst>
                                          <p:attrName>ppt_x</p:attrName>
                                        </p:attrNameLst>
                                      </p:cBhvr>
                                      <p:tavLst>
                                        <p:tav tm="100000">
                                          <p:val>
                                            <p:strVal val="#ppt_x-.2"/>
                                          </p:val>
                                        </p:tav>
                                        <p:tav tm="100000">
                                          <p:val>
                                            <p:strVal val="#ppt_x"/>
                                          </p:val>
                                        </p:tav>
                                      </p:tavLst>
                                    </p:anim>
                                    <p:anim calcmode="lin" valueType="num">
                                      <p:cBhvr additive="repl">
                                        <p:cTn id="10" dur="1000" fill="hold"/>
                                        <p:tgtEl>
                                          <p:spTgt spid="8193"/>
                                        </p:tgtEl>
                                        <p:attrNameLst>
                                          <p:attrName>ppt_y</p:attrName>
                                        </p:attrNameLst>
                                      </p:cBhvr>
                                      <p:tavLst>
                                        <p:tav tm="100000">
                                          <p:val>
                                            <p:strVal val="#ppt_y"/>
                                          </p:val>
                                        </p:tav>
                                        <p:tav tm="100000">
                                          <p:val>
                                            <p:strVal val="#ppt_y"/>
                                          </p:val>
                                        </p:tav>
                                      </p:tavLst>
                                    </p:anim>
                                    <p:animEffect transition="in" filter="fade">
                                      <p:cBhvr additive="repl">
                                        <p:cTn id="11" dur="1000"/>
                                        <p:tgtEl>
                                          <p:spTgt spid="8193"/>
                                        </p:tgtEl>
                                      </p:cBhvr>
                                    </p:animEffect>
                                  </p:childTnLst>
                                </p:cTn>
                              </p:par>
                            </p:childTnLst>
                          </p:cTn>
                        </p:par>
                        <p:par>
                          <p:cTn id="12" fill="hold">
                            <p:stCondLst>
                              <p:cond delay="1500"/>
                            </p:stCondLst>
                            <p:childTnLst>
                              <p:par>
                                <p:cTn id="13" presetID="20" presetClass="entr" fill="hold" nodeType="afterEffect">
                                  <p:stCondLst>
                                    <p:cond delay="500"/>
                                  </p:stCondLst>
                                  <p:childTnLst>
                                    <p:set>
                                      <p:cBhvr additive="repl">
                                        <p:cTn id="14" dur="indefinite" fill="hold">
                                          <p:stCondLst>
                                            <p:cond delay="0"/>
                                          </p:stCondLst>
                                        </p:cTn>
                                        <p:tgtEl>
                                          <p:spTgt spid="8194">
                                            <p:txEl>
                                              <p:pRg st="0" end="0"/>
                                            </p:txEl>
                                          </p:spTgt>
                                        </p:tgtEl>
                                        <p:attrNameLst>
                                          <p:attrName>style.visibility</p:attrName>
                                        </p:attrNameLst>
                                      </p:cBhvr>
                                      <p:to>
                                        <p:strVal val="visible"/>
                                      </p:to>
                                    </p:set>
                                    <p:animEffect transition="in" filter="wedge">
                                      <p:cBhvr additive="repl">
                                        <p:cTn id="15" dur="1000"/>
                                        <p:tgtEl>
                                          <p:spTgt spid="8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0" y="0"/>
            <a:ext cx="9144000" cy="6904038"/>
          </a:xfrm>
          <a:prstGeom prst="rect">
            <a:avLst/>
          </a:prstGeom>
          <a:noFill/>
          <a:ln w="9525">
            <a:noFill/>
            <a:round/>
            <a:headEnd/>
            <a:tailEnd/>
          </a:ln>
          <a:effectLst/>
        </p:spPr>
      </p:pic>
      <p:sp>
        <p:nvSpPr>
          <p:cNvPr id="9218" name="Text Box 2"/>
          <p:cNvSpPr txBox="1">
            <a:spLocks noChangeArrowheads="1"/>
          </p:cNvSpPr>
          <p:nvPr/>
        </p:nvSpPr>
        <p:spPr bwMode="auto">
          <a:xfrm>
            <a:off x="360363" y="527050"/>
            <a:ext cx="5580062" cy="519113"/>
          </a:xfrm>
          <a:prstGeom prst="rect">
            <a:avLst/>
          </a:prstGeom>
          <a:noFill/>
          <a:ln w="9525">
            <a:noFill/>
            <a:round/>
            <a:headEnd/>
            <a:tailEnd/>
          </a:ln>
          <a:effectLst/>
        </p:spPr>
        <p:txBody>
          <a:bodyPr wrap="none" anchor="ctr"/>
          <a:lstStyle/>
          <a:p>
            <a:endParaRPr lang="it-IT"/>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decel="100000" fill="hold" nodeType="afterEffect">
                                  <p:stCondLst>
                                    <p:cond delay="500"/>
                                  </p:stCondLst>
                                  <p:childTnLst>
                                    <p:set>
                                      <p:cBhvr additive="repl">
                                        <p:cTn id="6" dur="1" fill="hold">
                                          <p:stCondLst>
                                            <p:cond delay="0"/>
                                          </p:stCondLst>
                                        </p:cTn>
                                        <p:tgtEl>
                                          <p:spTgt spid="9217"/>
                                        </p:tgtEl>
                                        <p:attrNameLst>
                                          <p:attrName>style.visibility</p:attrName>
                                        </p:attrNameLst>
                                      </p:cBhvr>
                                      <p:to>
                                        <p:strVal val="visible"/>
                                      </p:to>
                                    </p:set>
                                    <p:anim calcmode="lin" valueType="num">
                                      <p:cBhvr additive="repl">
                                        <p:cTn id="7" dur="500" fill="hold"/>
                                        <p:tgtEl>
                                          <p:spTgt spid="9217"/>
                                        </p:tgtEl>
                                        <p:attrNameLst>
                                          <p:attrName>ppt_w</p:attrName>
                                        </p:attrNameLst>
                                      </p:cBhvr>
                                      <p:tavLst>
                                        <p:tav tm="100000">
                                          <p:val>
                                            <p:strVal val="0"/>
                                          </p:val>
                                        </p:tav>
                                        <p:tav tm="100000">
                                          <p:val>
                                            <p:strVal val="#ppt_w"/>
                                          </p:val>
                                        </p:tav>
                                      </p:tavLst>
                                    </p:anim>
                                    <p:anim calcmode="lin" valueType="num">
                                      <p:cBhvr additive="repl">
                                        <p:cTn id="8" dur="500" fill="hold"/>
                                        <p:tgtEl>
                                          <p:spTgt spid="9217"/>
                                        </p:tgtEl>
                                        <p:attrNameLst>
                                          <p:attrName>ppt_h</p:attrName>
                                        </p:attrNameLst>
                                      </p:cBhvr>
                                      <p:tavLst>
                                        <p:tav tm="100000">
                                          <p:val>
                                            <p:strVal val="0"/>
                                          </p:val>
                                        </p:tav>
                                        <p:tav tm="100000">
                                          <p:val>
                                            <p:strVal val="#ppt_h"/>
                                          </p:val>
                                        </p:tav>
                                      </p:tavLst>
                                    </p:anim>
                                    <p:anim calcmode="lin" valueType="num">
                                      <p:cBhvr additive="repl">
                                        <p:cTn id="9" dur="500" fill="hold"/>
                                        <p:tgtEl>
                                          <p:spTgt spid="9217"/>
                                        </p:tgtEl>
                                        <p:attrNameLst>
                                          <p:attrName>r</p:attrName>
                                        </p:attrNameLst>
                                      </p:cBhvr>
                                      <p:tavLst>
                                        <p:tav tm="100000">
                                          <p:val>
                                            <p:strVal val="360"/>
                                          </p:val>
                                        </p:tav>
                                        <p:tav tm="100000">
                                          <p:val>
                                            <p:strVal val="0"/>
                                          </p:val>
                                        </p:tav>
                                      </p:tavLst>
                                    </p:anim>
                                    <p:animEffect transition="in" filter="fade">
                                      <p:cBhvr additive="repl">
                                        <p:cTn id="10"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10242" name="Rectangle 2"/>
          <p:cNvSpPr>
            <a:spLocks noChangeArrowheads="1"/>
          </p:cNvSpPr>
          <p:nvPr/>
        </p:nvSpPr>
        <p:spPr bwMode="auto">
          <a:xfrm>
            <a:off x="323850" y="360363"/>
            <a:ext cx="5903913" cy="4838700"/>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0000"/>
                </a:solidFill>
                <a:latin typeface="Comic Sans MS" pitchFamily="66" charset="0"/>
              </a:rPr>
              <a:t>For this speech she was accused by the Commander of the army Necla Arat of “insulting the moral character of the military”. Against her was open a process by the Military Court of the third district of Kartal. In 2006 she was sentenced to 10 months in prison. Later, however, the court changed the sentence to a fine of about 3.666 euro. But her said to refuse buy her freedom because her imprisonment was a real violation of her freedom of expression.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500"/>
                                  </p:stCondLst>
                                  <p:childTnLst>
                                    <p:set>
                                      <p:cBhvr additive="repl">
                                        <p:cTn id="6" dur="1" fill="hold">
                                          <p:stCondLst>
                                            <p:cond delay="0"/>
                                          </p:stCondLst>
                                        </p:cTn>
                                        <p:tgtEl>
                                          <p:spTgt spid="10241"/>
                                        </p:tgtEl>
                                        <p:attrNameLst>
                                          <p:attrName>style.visibility</p:attrName>
                                        </p:attrNameLst>
                                      </p:cBhvr>
                                      <p:to>
                                        <p:strVal val="visible"/>
                                      </p:to>
                                    </p:set>
                                    <p:animEffect transition="in" filter="barn(inHorizontal)">
                                      <p:cBhvr additive="repl">
                                        <p:cTn id="7" dur="500"/>
                                        <p:tgtEl>
                                          <p:spTgt spid="10241"/>
                                        </p:tgtEl>
                                      </p:cBhvr>
                                    </p:animEffect>
                                  </p:childTnLst>
                                </p:cTn>
                              </p:par>
                            </p:childTnLst>
                          </p:cTn>
                        </p:par>
                        <p:par>
                          <p:cTn id="8" fill="hold">
                            <p:stCondLst>
                              <p:cond delay="1000"/>
                            </p:stCondLst>
                            <p:childTnLst>
                              <p:par>
                                <p:cTn id="9" presetID="52" presetClass="entr" fill="hold" nodeType="afterEffect">
                                  <p:stCondLst>
                                    <p:cond delay="500"/>
                                  </p:stCondLst>
                                  <p:childTnLst>
                                    <p:set>
                                      <p:cBhvr additive="repl">
                                        <p:cTn id="10" dur="1" fill="hold">
                                          <p:stCondLst>
                                            <p:cond delay="0"/>
                                          </p:stCondLst>
                                        </p:cTn>
                                        <p:tgtEl>
                                          <p:spTgt spid="10242">
                                            <p:txEl>
                                              <p:pRg st="0" end="0"/>
                                            </p:txEl>
                                          </p:spTgt>
                                        </p:tgtEl>
                                        <p:attrNameLst>
                                          <p:attrName>style.visibility</p:attrName>
                                        </p:attrNameLst>
                                      </p:cBhvr>
                                      <p:to>
                                        <p:strVal val="visible"/>
                                      </p:to>
                                    </p:set>
                                    <p:animScale>
                                      <p:cBhvr additive="repl">
                                        <p:cTn id="11" dur="1000" decel="50000" fill="hold">
                                          <p:stCondLst>
                                            <p:cond delay="0"/>
                                          </p:stCondLst>
                                        </p:cTn>
                                        <p:tgtEl>
                                          <p:spTgt spid="102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12" dur="1000" decel="50000" fill="hold">
                                          <p:stCondLst>
                                            <p:cond delay="0"/>
                                          </p:stCondLst>
                                        </p:cTn>
                                        <p:tgtEl>
                                          <p:spTgt spid="10242">
                                            <p:txEl>
                                              <p:pRg st="0" end="0"/>
                                            </p:txEl>
                                          </p:spTgt>
                                        </p:tgtEl>
                                      </p:cBhvr>
                                    </p:animMotion>
                                    <p:animEffect transition="in" filter="fade">
                                      <p:cBhvr additive="repl">
                                        <p:cTn id="13" dur="10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0" y="-14288"/>
            <a:ext cx="9144000" cy="6872288"/>
          </a:xfrm>
          <a:prstGeom prst="rect">
            <a:avLst/>
          </a:prstGeom>
          <a:noFill/>
          <a:ln w="9525">
            <a:noFill/>
            <a:round/>
            <a:headEnd/>
            <a:tailEnd/>
          </a:ln>
          <a:effectLst/>
        </p:spPr>
      </p:pic>
      <p:sp>
        <p:nvSpPr>
          <p:cNvPr id="11266" name="Text Box 2"/>
          <p:cNvSpPr txBox="1">
            <a:spLocks noChangeArrowheads="1"/>
          </p:cNvSpPr>
          <p:nvPr/>
        </p:nvSpPr>
        <p:spPr bwMode="auto">
          <a:xfrm>
            <a:off x="468313" y="4437063"/>
            <a:ext cx="8172450" cy="366712"/>
          </a:xfrm>
          <a:prstGeom prst="rect">
            <a:avLst/>
          </a:prstGeom>
          <a:noFill/>
          <a:ln w="9525">
            <a:noFill/>
            <a:round/>
            <a:headEnd/>
            <a:tailEnd/>
          </a:ln>
          <a:effectLst/>
        </p:spPr>
        <p:txBody>
          <a:bodyPr wrap="none" anchor="ctr"/>
          <a:lstStyle/>
          <a:p>
            <a:endParaRPr lang="it-IT"/>
          </a:p>
        </p:txBody>
      </p:sp>
      <p:sp>
        <p:nvSpPr>
          <p:cNvPr id="11267" name="Text Box 3"/>
          <p:cNvSpPr txBox="1">
            <a:spLocks noChangeArrowheads="1"/>
          </p:cNvSpPr>
          <p:nvPr/>
        </p:nvSpPr>
        <p:spPr bwMode="auto">
          <a:xfrm>
            <a:off x="1114425" y="5337175"/>
            <a:ext cx="7273925" cy="1187450"/>
          </a:xfrm>
          <a:prstGeom prst="rect">
            <a:avLst/>
          </a:prstGeom>
          <a:noFill/>
          <a:ln w="9525">
            <a:noFill/>
            <a:round/>
            <a:headEnd/>
            <a:tailEnd/>
          </a:ln>
          <a:effectLst/>
        </p:spPr>
        <p:txBody>
          <a:bodyPr lIns="90000" tIns="46800" rIns="90000" bIns="46800">
            <a:spAutoFit/>
          </a:bodyPr>
          <a:lstStyle/>
          <a:p>
            <a:pPr>
              <a:spcBef>
                <a:spcPts val="1750"/>
              </a:spcBef>
              <a:buClr>
                <a:srgbClr val="FFFFFF"/>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a:solidFill>
                  <a:srgbClr val="FFFFFF"/>
                </a:solidFill>
                <a:latin typeface="Comic Sans MS" pitchFamily="66" charset="0"/>
              </a:rPr>
              <a:t>Eren Keskin promulgated a speech in 2002 in Colonie in Germany, for a conference entitled </a:t>
            </a:r>
            <a:r>
              <a:rPr lang="it-IT" sz="2400" b="1" i="1">
                <a:solidFill>
                  <a:srgbClr val="FFFFFF"/>
                </a:solidFill>
                <a:latin typeface="Comic Sans MS" pitchFamily="66" charset="0"/>
              </a:rPr>
              <a:t>Women’s rights are human rights</a:t>
            </a:r>
            <a:r>
              <a:rPr lang="it-IT" sz="2400" b="1">
                <a:solidFill>
                  <a:srgbClr val="FFFFFF"/>
                </a:solidFill>
                <a:latin typeface="Comic Sans MS" pitchFamily="66" charset="0"/>
              </a:rPr>
              <a:t>. </a:t>
            </a:r>
          </a:p>
        </p:txBody>
      </p:sp>
    </p:spTree>
  </p:cSld>
  <p:clrMapOvr>
    <a:masterClrMapping/>
  </p:clrMapOvr>
  <p:transition advTm="17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fill="hold" nodeType="afterEffect">
                                  <p:stCondLst>
                                    <p:cond delay="500"/>
                                  </p:stCondLst>
                                  <p:childTnLst>
                                    <p:set>
                                      <p:cBhvr additive="repl">
                                        <p:cTn id="6" dur="1" fill="hold">
                                          <p:stCondLst>
                                            <p:cond delay="0"/>
                                          </p:stCondLst>
                                        </p:cTn>
                                        <p:tgtEl>
                                          <p:spTgt spid="11265"/>
                                        </p:tgtEl>
                                        <p:attrNameLst>
                                          <p:attrName>style.visibility</p:attrName>
                                        </p:attrNameLst>
                                      </p:cBhvr>
                                      <p:to>
                                        <p:strVal val="visible"/>
                                      </p:to>
                                    </p:set>
                                    <p:animScale>
                                      <p:cBhvr additive="repl">
                                        <p:cTn id="7" dur="1000" decel="50000" fill="hold">
                                          <p:stCondLst>
                                            <p:cond delay="0"/>
                                          </p:stCondLst>
                                        </p:cTn>
                                        <p:tgtEl>
                                          <p:spTgt spid="11265"/>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1265"/>
                                        </p:tgtEl>
                                      </p:cBhvr>
                                    </p:animMotion>
                                    <p:animEffect transition="in" filter="fade">
                                      <p:cBhvr additive="repl">
                                        <p:cTn id="9" dur="1000"/>
                                        <p:tgtEl>
                                          <p:spTgt spid="11265"/>
                                        </p:tgtEl>
                                      </p:cBhvr>
                                    </p:animEffect>
                                  </p:childTnLst>
                                </p:cTn>
                              </p:par>
                            </p:childTnLst>
                          </p:cTn>
                        </p:par>
                        <p:par>
                          <p:cTn id="10" fill="hold">
                            <p:stCondLst>
                              <p:cond delay="1500"/>
                            </p:stCondLst>
                            <p:childTnLst>
                              <p:par>
                                <p:cTn id="11" presetID="29" presetClass="entr" fill="hold" nodeType="afterEffect">
                                  <p:stCondLst>
                                    <p:cond delay="500"/>
                                  </p:stCondLst>
                                  <p:childTnLst>
                                    <p:set>
                                      <p:cBhvr additive="repl">
                                        <p:cTn id="12" dur="1" fill="hold">
                                          <p:stCondLst>
                                            <p:cond delay="0"/>
                                          </p:stCondLst>
                                        </p:cTn>
                                        <p:tgtEl>
                                          <p:spTgt spid="11267">
                                            <p:txEl>
                                              <p:pRg st="0" end="0"/>
                                            </p:txEl>
                                          </p:spTgt>
                                        </p:tgtEl>
                                        <p:attrNameLst>
                                          <p:attrName>style.visibility</p:attrName>
                                        </p:attrNameLst>
                                      </p:cBhvr>
                                      <p:to>
                                        <p:strVal val="visible"/>
                                      </p:to>
                                    </p:set>
                                    <p:anim calcmode="lin" valueType="num">
                                      <p:cBhvr additive="repl">
                                        <p:cTn id="13" dur="1000" fill="hold"/>
                                        <p:tgtEl>
                                          <p:spTgt spid="11267">
                                            <p:txEl>
                                              <p:pRg st="0" end="0"/>
                                            </p:txEl>
                                          </p:spTgt>
                                        </p:tgtEl>
                                        <p:attrNameLst>
                                          <p:attrName>ppt_x</p:attrName>
                                        </p:attrNameLst>
                                      </p:cBhvr>
                                      <p:tavLst>
                                        <p:tav tm="100000">
                                          <p:val>
                                            <p:strVal val="#ppt_x-.2"/>
                                          </p:val>
                                        </p:tav>
                                        <p:tav tm="100000">
                                          <p:val>
                                            <p:strVal val="#ppt_x"/>
                                          </p:val>
                                        </p:tav>
                                      </p:tavLst>
                                    </p:anim>
                                    <p:anim calcmode="lin" valueType="num">
                                      <p:cBhvr additive="repl">
                                        <p:cTn id="14" dur="1000" fill="hold"/>
                                        <p:tgtEl>
                                          <p:spTgt spid="11267">
                                            <p:txEl>
                                              <p:pRg st="0" end="0"/>
                                            </p:txEl>
                                          </p:spTgt>
                                        </p:tgtEl>
                                        <p:attrNameLst>
                                          <p:attrName>ppt_y</p:attrName>
                                        </p:attrNameLst>
                                      </p:cBhvr>
                                      <p:tavLst>
                                        <p:tav tm="100000">
                                          <p:val>
                                            <p:strVal val="#ppt_y"/>
                                          </p:val>
                                        </p:tav>
                                        <p:tav tm="100000">
                                          <p:val>
                                            <p:strVal val="#ppt_y"/>
                                          </p:val>
                                        </p:tav>
                                      </p:tavLst>
                                    </p:anim>
                                    <p:animEffect transition="in" filter="wipe(right)">
                                      <p:cBhvr additive="repl">
                                        <p:cTn id="15"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380</Words>
  <PresentationFormat>Presentazione su schermo (4:3)</PresentationFormat>
  <Paragraphs>15</Paragraphs>
  <Slides>12</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Times New Roman</vt:lpstr>
      <vt:lpstr>Arial</vt:lpstr>
      <vt:lpstr>Lucida Sans Unicode</vt:lpstr>
      <vt:lpstr>Comic Sans MS</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STUDENTE</dc:creator>
  <cp:lastModifiedBy>Ivo Standard 1</cp:lastModifiedBy>
  <cp:revision>5</cp:revision>
  <dcterms:modified xsi:type="dcterms:W3CDTF">2009-04-01T17:54:05Z</dcterms:modified>
</cp:coreProperties>
</file>