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56" r:id="rId3"/>
    <p:sldId id="257" r:id="rId4"/>
    <p:sldId id="258"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a:srgbClr val="CCFF33"/>
    <a:srgbClr val="0099FF"/>
    <a:srgbClr val="CC99FF"/>
    <a:srgbClr val="9933FF"/>
    <a:srgbClr val="CCFF66"/>
    <a:srgbClr val="FF00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5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defRPr>
            </a:lvl1pPr>
          </a:lstStyle>
          <a:p>
            <a:endParaRPr lang="it-IT"/>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endParaRPr lang="it-IT"/>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defRPr>
            </a:lvl1pPr>
          </a:lstStyle>
          <a:p>
            <a:endParaRPr lang="it-IT"/>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A992A8ED-3C2A-44FB-85A9-CDAA93A97676}"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F0144A-1587-4927-AD72-C922A59DD78E}" type="slidenum">
              <a:rPr lang="it-IT"/>
              <a:pPr/>
              <a:t>2</a:t>
            </a:fld>
            <a:endParaRPr lang="it-IT"/>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DF71D147-0909-4C97-B122-6B6449CB824C}"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E6DA264C-05EF-4560-BF3E-520A945FF338}"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6B49CA7-D635-4B31-BA5A-E5E48B0F224C}" type="slidenum">
              <a:rPr lang="it-IT"/>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olo e contenuto sopra tes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half" idx="3"/>
          </p:nvPr>
        </p:nvSpPr>
        <p:spPr>
          <a:xfrm>
            <a:off x="457200" y="3938588"/>
            <a:ext cx="8229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data 5"/>
          <p:cNvSpPr>
            <a:spLocks noGrp="1"/>
          </p:cNvSpPr>
          <p:nvPr>
            <p:ph type="dt" sz="half" idx="10"/>
          </p:nvPr>
        </p:nvSpPr>
        <p:spPr>
          <a:xfrm>
            <a:off x="457200" y="6245225"/>
            <a:ext cx="2133600" cy="476250"/>
          </a:xfrm>
        </p:spPr>
        <p:txBody>
          <a:bodyPr/>
          <a:lstStyle>
            <a:lvl1pPr>
              <a:defRPr/>
            </a:lvl1pPr>
          </a:lstStyle>
          <a:p>
            <a:endParaRPr lang="it-IT"/>
          </a:p>
        </p:txBody>
      </p:sp>
      <p:sp>
        <p:nvSpPr>
          <p:cNvPr id="7" name="Segnaposto piè di pagina 6"/>
          <p:cNvSpPr>
            <a:spLocks noGrp="1"/>
          </p:cNvSpPr>
          <p:nvPr>
            <p:ph type="ftr" sz="quarter" idx="11"/>
          </p:nvPr>
        </p:nvSpPr>
        <p:spPr>
          <a:xfrm>
            <a:off x="3124200" y="6245225"/>
            <a:ext cx="2895600" cy="476250"/>
          </a:xfrm>
        </p:spPr>
        <p:txBody>
          <a:bodyPr/>
          <a:lstStyle>
            <a:lvl1pPr>
              <a:defRPr/>
            </a:lvl1pPr>
          </a:lstStyle>
          <a:p>
            <a:endParaRPr lang="it-IT"/>
          </a:p>
        </p:txBody>
      </p:sp>
      <p:sp>
        <p:nvSpPr>
          <p:cNvPr id="8" name="Segnaposto numero diapositiva 7"/>
          <p:cNvSpPr>
            <a:spLocks noGrp="1"/>
          </p:cNvSpPr>
          <p:nvPr>
            <p:ph type="sldNum" sz="quarter" idx="12"/>
          </p:nvPr>
        </p:nvSpPr>
        <p:spPr>
          <a:xfrm>
            <a:off x="6553200" y="6245225"/>
            <a:ext cx="2133600" cy="476250"/>
          </a:xfrm>
        </p:spPr>
        <p:txBody>
          <a:bodyPr/>
          <a:lstStyle>
            <a:lvl1pPr>
              <a:defRPr/>
            </a:lvl1pPr>
          </a:lstStyle>
          <a:p>
            <a:fld id="{1F3F0AD1-289E-4D3E-BB93-9076775E8512}"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EE6D8B18-5B41-4596-9481-1876C3ECAC79}"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782BB916-6348-43E4-AD05-F817D1BA3C51}"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62B54FFD-9A3E-424A-81B2-8813F1B8C50B}"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6C9A66DC-6EBA-4271-B58A-EE475EC49734}"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4A5D6018-2452-4E15-BB4E-766E1E8FF8FA}"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7B6FD02B-ECBE-4A17-B0D7-2FDC0F9F63E1}"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33E32E89-5024-4ECE-82BD-FD1CA042AFFB}"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B4F72CDD-E230-4C98-88B5-CDAA4460CBA2}"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defRPr>
            </a:lvl1pPr>
          </a:lstStyle>
          <a:p>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defRPr>
            </a:lvl1pPr>
          </a:lstStyle>
          <a:p>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defRPr>
            </a:lvl1pPr>
          </a:lstStyle>
          <a:p>
            <a:fld id="{CF54C374-C904-483A-A4D0-025B33DBCC32}" type="slidenum">
              <a:rPr lang="it-IT"/>
              <a:pPr/>
              <a:t>‹N›</a:t>
            </a:fld>
            <a:endParaRPr lang="it-IT"/>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20000">
              <a:srgbClr val="85C2FF"/>
            </a:gs>
            <a:gs pos="35000">
              <a:srgbClr val="C4D6EB"/>
            </a:gs>
            <a:gs pos="50000">
              <a:srgbClr val="FFEBFA"/>
            </a:gs>
            <a:gs pos="65000">
              <a:srgbClr val="C4D6EB"/>
            </a:gs>
            <a:gs pos="80001">
              <a:srgbClr val="85C2FF"/>
            </a:gs>
            <a:gs pos="100000">
              <a:srgbClr val="5E9EFF"/>
            </a:gs>
          </a:gsLst>
          <a:lin ang="5400000" scaled="1"/>
        </a:gradFill>
        <a:effectLst/>
      </p:bgPr>
    </p:bg>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684213" y="3716338"/>
            <a:ext cx="3744912" cy="865187"/>
          </a:xfrm>
        </p:spPr>
        <p:txBody>
          <a:bodyPr/>
          <a:lstStyle/>
          <a:p>
            <a:r>
              <a:rPr lang="it-IT" sz="3200" b="1">
                <a:solidFill>
                  <a:schemeClr val="accent1"/>
                </a:solidFill>
                <a:latin typeface="Comic Sans MS" pitchFamily="66" charset="0"/>
              </a:rPr>
              <a:t>MALALAI</a:t>
            </a:r>
            <a:r>
              <a:rPr lang="it-IT" sz="3200">
                <a:solidFill>
                  <a:schemeClr val="accent1"/>
                </a:solidFill>
                <a:latin typeface="Comic Sans MS" pitchFamily="66" charset="0"/>
              </a:rPr>
              <a:t> </a:t>
            </a:r>
            <a:r>
              <a:rPr lang="it-IT" sz="3200" b="1">
                <a:solidFill>
                  <a:schemeClr val="accent1"/>
                </a:solidFill>
                <a:latin typeface="Comic Sans MS" pitchFamily="66" charset="0"/>
              </a:rPr>
              <a:t>KAKAR</a:t>
            </a:r>
          </a:p>
        </p:txBody>
      </p:sp>
      <p:sp>
        <p:nvSpPr>
          <p:cNvPr id="12295" name="Rectangle 7"/>
          <p:cNvSpPr>
            <a:spLocks noGrp="1" noChangeArrowheads="1"/>
          </p:cNvSpPr>
          <p:nvPr>
            <p:ph type="body" sz="half" idx="3"/>
          </p:nvPr>
        </p:nvSpPr>
        <p:spPr>
          <a:xfrm>
            <a:off x="396875" y="5518150"/>
            <a:ext cx="4319588" cy="574675"/>
          </a:xfrm>
        </p:spPr>
        <p:txBody>
          <a:bodyPr/>
          <a:lstStyle/>
          <a:p>
            <a:pPr algn="ctr">
              <a:buFontTx/>
              <a:buNone/>
            </a:pPr>
            <a:r>
              <a:rPr lang="it-IT" b="1">
                <a:solidFill>
                  <a:schemeClr val="accent1"/>
                </a:solidFill>
                <a:latin typeface="Comic Sans MS" pitchFamily="66" charset="0"/>
              </a:rPr>
              <a:t>BENAZIR BHUTTO</a:t>
            </a:r>
          </a:p>
        </p:txBody>
      </p:sp>
      <p:pic>
        <p:nvPicPr>
          <p:cNvPr id="12296" name="Picture 8" descr="352c87ee4317a294167ed7a5edcb"/>
          <p:cNvPicPr>
            <a:picLocks noChangeAspect="1" noChangeArrowheads="1"/>
          </p:cNvPicPr>
          <p:nvPr>
            <p:ph sz="quarter" idx="1"/>
          </p:nvPr>
        </p:nvPicPr>
        <p:blipFill>
          <a:blip r:embed="rId2"/>
          <a:srcRect/>
          <a:stretch>
            <a:fillRect/>
          </a:stretch>
        </p:blipFill>
        <p:spPr>
          <a:xfrm>
            <a:off x="539750" y="549275"/>
            <a:ext cx="3960813" cy="2941638"/>
          </a:xfrm>
          <a:noFill/>
          <a:ln/>
        </p:spPr>
      </p:pic>
      <p:pic>
        <p:nvPicPr>
          <p:cNvPr id="12297" name="Picture 9" descr="Bhutto_Benazir_130x171"/>
          <p:cNvPicPr>
            <a:picLocks noChangeAspect="1" noChangeArrowheads="1"/>
          </p:cNvPicPr>
          <p:nvPr>
            <p:ph sz="quarter" idx="2"/>
          </p:nvPr>
        </p:nvPicPr>
        <p:blipFill>
          <a:blip r:embed="rId3"/>
          <a:srcRect/>
          <a:stretch>
            <a:fillRect/>
          </a:stretch>
        </p:blipFill>
        <p:spPr>
          <a:xfrm>
            <a:off x="5248275" y="1916113"/>
            <a:ext cx="3340100" cy="4392612"/>
          </a:xfrm>
          <a:noFill/>
          <a:ln/>
        </p:spPr>
      </p:pic>
      <p:sp>
        <p:nvSpPr>
          <p:cNvPr id="12298" name="Text Box 10"/>
          <p:cNvSpPr txBox="1">
            <a:spLocks noChangeArrowheads="1"/>
          </p:cNvSpPr>
          <p:nvPr/>
        </p:nvSpPr>
        <p:spPr bwMode="auto">
          <a:xfrm>
            <a:off x="1692275" y="4652963"/>
            <a:ext cx="1584325" cy="579437"/>
          </a:xfrm>
          <a:prstGeom prst="rect">
            <a:avLst/>
          </a:prstGeom>
          <a:noFill/>
          <a:ln w="9525">
            <a:noFill/>
            <a:miter lim="800000"/>
            <a:headEnd/>
            <a:tailEnd/>
          </a:ln>
          <a:effectLst/>
        </p:spPr>
        <p:txBody>
          <a:bodyPr>
            <a:spAutoFit/>
          </a:bodyPr>
          <a:lstStyle/>
          <a:p>
            <a:pPr algn="ctr">
              <a:spcBef>
                <a:spcPct val="50000"/>
              </a:spcBef>
            </a:pPr>
            <a:r>
              <a:rPr lang="it-IT" sz="3200" b="1">
                <a:effectLst/>
                <a:latin typeface="Comic Sans MS" pitchFamily="66" charset="0"/>
              </a:rPr>
              <a:t>&amp;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fade">
                                      <p:cBhvr>
                                        <p:cTn id="7" dur="3000"/>
                                        <p:tgtEl>
                                          <p:spTgt spid="12296"/>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12292"/>
                                        </p:tgtEl>
                                        <p:attrNameLst>
                                          <p:attrName>style.visibility</p:attrName>
                                        </p:attrNameLst>
                                      </p:cBhvr>
                                      <p:to>
                                        <p:strVal val="visible"/>
                                      </p:to>
                                    </p:set>
                                    <p:animEffect transition="in" filter="fade">
                                      <p:cBhvr>
                                        <p:cTn id="11" dur="2000"/>
                                        <p:tgtEl>
                                          <p:spTgt spid="1229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298"/>
                                        </p:tgtEl>
                                        <p:attrNameLst>
                                          <p:attrName>style.visibility</p:attrName>
                                        </p:attrNameLst>
                                      </p:cBhvr>
                                      <p:to>
                                        <p:strVal val="visible"/>
                                      </p:to>
                                    </p:set>
                                    <p:animEffect transition="in" filter="fade">
                                      <p:cBhvr>
                                        <p:cTn id="16" dur="2000"/>
                                        <p:tgtEl>
                                          <p:spTgt spid="12298"/>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12297"/>
                                        </p:tgtEl>
                                        <p:attrNameLst>
                                          <p:attrName>style.visibility</p:attrName>
                                        </p:attrNameLst>
                                      </p:cBhvr>
                                      <p:to>
                                        <p:strVal val="visible"/>
                                      </p:to>
                                    </p:set>
                                    <p:animEffect transition="in" filter="fade">
                                      <p:cBhvr>
                                        <p:cTn id="20" dur="2000"/>
                                        <p:tgtEl>
                                          <p:spTgt spid="12297"/>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12295">
                                            <p:txEl>
                                              <p:pRg st="0" end="0"/>
                                            </p:txEl>
                                          </p:spTgt>
                                        </p:tgtEl>
                                        <p:attrNameLst>
                                          <p:attrName>style.visibility</p:attrName>
                                        </p:attrNameLst>
                                      </p:cBhvr>
                                      <p:to>
                                        <p:strVal val="visible"/>
                                      </p:to>
                                    </p:set>
                                    <p:animEffect transition="in" filter="fade">
                                      <p:cBhvr>
                                        <p:cTn id="24" dur="2000"/>
                                        <p:tgtEl>
                                          <p:spTgt spid="122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5" grpId="0" build="p"/>
      <p:bldP spid="1229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99"/>
            </a:gs>
            <a:gs pos="100000">
              <a:srgbClr val="FF6600"/>
            </a:gs>
          </a:gsLst>
          <a:path path="rect">
            <a:fillToRect r="100000" b="100000"/>
          </a:path>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27088" y="1412875"/>
            <a:ext cx="7489825" cy="3959225"/>
          </a:xfrm>
        </p:spPr>
        <p:txBody>
          <a:bodyPr/>
          <a:lstStyle/>
          <a:p>
            <a:pPr algn="l"/>
            <a:r>
              <a:rPr lang="it-IT" sz="3200" b="1">
                <a:solidFill>
                  <a:srgbClr val="CC0000"/>
                </a:solidFill>
                <a:latin typeface="Comic Sans MS" pitchFamily="66" charset="0"/>
              </a:rPr>
              <a:t>Her dream of a future redemption for her, for all women of Islam and for her homeland ended in blood, and a great void in those who hope in her ability to mediate between Islam and the West has reopened.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2000" fill="hold"/>
                                        <p:tgtEl>
                                          <p:spTgt spid="21506"/>
                                        </p:tgtEl>
                                        <p:attrNameLst>
                                          <p:attrName>ppt_w</p:attrName>
                                        </p:attrNameLst>
                                      </p:cBhvr>
                                      <p:tavLst>
                                        <p:tav tm="0">
                                          <p:val>
                                            <p:strVal val="#ppt_w*0.70"/>
                                          </p:val>
                                        </p:tav>
                                        <p:tav tm="100000">
                                          <p:val>
                                            <p:strVal val="#ppt_w"/>
                                          </p:val>
                                        </p:tav>
                                      </p:tavLst>
                                    </p:anim>
                                    <p:anim calcmode="lin" valueType="num">
                                      <p:cBhvr>
                                        <p:cTn id="8" dur="2000" fill="hold"/>
                                        <p:tgtEl>
                                          <p:spTgt spid="21506"/>
                                        </p:tgtEl>
                                        <p:attrNameLst>
                                          <p:attrName>ppt_h</p:attrName>
                                        </p:attrNameLst>
                                      </p:cBhvr>
                                      <p:tavLst>
                                        <p:tav tm="0">
                                          <p:val>
                                            <p:strVal val="#ppt_h"/>
                                          </p:val>
                                        </p:tav>
                                        <p:tav tm="100000">
                                          <p:val>
                                            <p:strVal val="#ppt_h"/>
                                          </p:val>
                                        </p:tav>
                                      </p:tavLst>
                                    </p:anim>
                                    <p:animEffect transition="in" filter="fade">
                                      <p:cBhvr>
                                        <p:cTn id="9"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7C80"/>
            </a:gs>
            <a:gs pos="100000">
              <a:srgbClr val="FF0000"/>
            </a:gs>
          </a:gsLst>
          <a:path path="shape">
            <a:fillToRect l="50000" t="50000" r="50000" b="50000"/>
          </a:path>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476375" y="2212975"/>
            <a:ext cx="6264275" cy="2295525"/>
          </a:xfrm>
        </p:spPr>
        <p:txBody>
          <a:bodyPr/>
          <a:lstStyle/>
          <a:p>
            <a:pPr algn="l"/>
            <a:r>
              <a:rPr lang="it-IT" sz="3200" b="1">
                <a:solidFill>
                  <a:srgbClr val="CC0000"/>
                </a:solidFill>
                <a:latin typeface="Comic Sans MS" pitchFamily="66" charset="0"/>
              </a:rPr>
              <a:t>December 27, 2007: a suicide bomber kills former Pakistan premier Benazir Bhutto.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770" decel="100000"/>
                                        <p:tgtEl>
                                          <p:spTgt spid="22530"/>
                                        </p:tgtEl>
                                      </p:cBhvr>
                                    </p:animEffect>
                                    <p:animScale>
                                      <p:cBhvr>
                                        <p:cTn id="8" dur="770" decel="100000"/>
                                        <p:tgtEl>
                                          <p:spTgt spid="22530"/>
                                        </p:tgtEl>
                                      </p:cBhvr>
                                      <p:from x="10000" y="10000"/>
                                      <p:to x="200000" y="450000"/>
                                    </p:animScale>
                                    <p:animScale>
                                      <p:cBhvr>
                                        <p:cTn id="9" dur="1230" accel="100000" fill="hold">
                                          <p:stCondLst>
                                            <p:cond delay="770"/>
                                          </p:stCondLst>
                                        </p:cTn>
                                        <p:tgtEl>
                                          <p:spTgt spid="22530"/>
                                        </p:tgtEl>
                                      </p:cBhvr>
                                      <p:from x="200000" y="450000"/>
                                      <p:to x="100000" y="100000"/>
                                    </p:animScale>
                                    <p:set>
                                      <p:cBhvr>
                                        <p:cTn id="10" dur="770" fill="hold"/>
                                        <p:tgtEl>
                                          <p:spTgt spid="22530"/>
                                        </p:tgtEl>
                                        <p:attrNameLst>
                                          <p:attrName>ppt_x</p:attrName>
                                        </p:attrNameLst>
                                      </p:cBhvr>
                                      <p:to>
                                        <p:strVal val="(0.5)"/>
                                      </p:to>
                                    </p:set>
                                    <p:anim from="(0.5)" to="(#ppt_x)" calcmode="lin" valueType="num">
                                      <p:cBhvr>
                                        <p:cTn id="11" dur="1230" accel="100000" fill="hold">
                                          <p:stCondLst>
                                            <p:cond delay="770"/>
                                          </p:stCondLst>
                                        </p:cTn>
                                        <p:tgtEl>
                                          <p:spTgt spid="22530"/>
                                        </p:tgtEl>
                                        <p:attrNameLst>
                                          <p:attrName>ppt_x</p:attrName>
                                        </p:attrNameLst>
                                      </p:cBhvr>
                                    </p:anim>
                                    <p:set>
                                      <p:cBhvr>
                                        <p:cTn id="12" dur="770" fill="hold"/>
                                        <p:tgtEl>
                                          <p:spTgt spid="22530"/>
                                        </p:tgtEl>
                                        <p:attrNameLst>
                                          <p:attrName>ppt_y</p:attrName>
                                        </p:attrNameLst>
                                      </p:cBhvr>
                                      <p:to>
                                        <p:strVal val="(#ppt_y+0.4)"/>
                                      </p:to>
                                    </p:set>
                                    <p:anim from="(#ppt_y+0.4)" to="(#ppt_y)" calcmode="lin" valueType="num">
                                      <p:cBhvr>
                                        <p:cTn id="13" dur="1230" accel="100000" fill="hold">
                                          <p:stCondLst>
                                            <p:cond delay="770"/>
                                          </p:stCondLst>
                                        </p:cTn>
                                        <p:tgtEl>
                                          <p:spTgt spid="2253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E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71550" y="1125538"/>
            <a:ext cx="7200900" cy="4751387"/>
          </a:xfrm>
        </p:spPr>
        <p:txBody>
          <a:bodyPr/>
          <a:lstStyle/>
          <a:p>
            <a:pPr algn="l"/>
            <a:r>
              <a:rPr lang="it-IT" sz="3200" b="1">
                <a:solidFill>
                  <a:srgbClr val="3399FF"/>
                </a:solidFill>
                <a:latin typeface="Comic Sans MS" pitchFamily="66" charset="0"/>
              </a:rPr>
              <a:t>In conclusion we hope that soon everyone in Afghanistan to return to fly kites, but especially that women are able to walk with heads held high and determination in the name of freedom!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0" fill="hold"/>
                                        <p:tgtEl>
                                          <p:spTgt spid="23554"/>
                                        </p:tgtEl>
                                        <p:attrNameLst>
                                          <p:attrName>ppt_x</p:attrName>
                                        </p:attrNameLst>
                                      </p:cBhvr>
                                      <p:tavLst>
                                        <p:tav tm="0">
                                          <p:val>
                                            <p:strVal val="#ppt_x"/>
                                          </p:val>
                                        </p:tav>
                                        <p:tav tm="100000">
                                          <p:val>
                                            <p:strVal val="#ppt_x"/>
                                          </p:val>
                                        </p:tav>
                                      </p:tavLst>
                                    </p:anim>
                                    <p:anim calcmode="lin" valueType="num">
                                      <p:cBhvr additive="base">
                                        <p:cTn id="8" dur="5000" fill="hold"/>
                                        <p:tgtEl>
                                          <p:spTgt spid="235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chemeClr val="folHlink"/>
            </a:gs>
          </a:gsLst>
          <a:path path="rect">
            <a:fillToRect r="100000" b="100000"/>
          </a:path>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1125538"/>
            <a:ext cx="8229600" cy="4319587"/>
          </a:xfrm>
        </p:spPr>
        <p:txBody>
          <a:bodyPr/>
          <a:lstStyle/>
          <a:p>
            <a:r>
              <a:rPr lang="it-IT" sz="2800" b="1">
                <a:solidFill>
                  <a:schemeClr val="bg1"/>
                </a:solidFill>
                <a:latin typeface="Comic Sans MS" pitchFamily="66" charset="0"/>
              </a:rPr>
              <a:t>Created by</a:t>
            </a:r>
            <a:r>
              <a:rPr lang="it-IT" sz="2800" b="1">
                <a:solidFill>
                  <a:schemeClr val="tx1"/>
                </a:solidFill>
                <a:latin typeface="Comic Sans MS" pitchFamily="66" charset="0"/>
              </a:rPr>
              <a:t/>
            </a:r>
            <a:br>
              <a:rPr lang="it-IT" sz="2800" b="1">
                <a:solidFill>
                  <a:schemeClr val="tx1"/>
                </a:solidFill>
                <a:latin typeface="Comic Sans MS" pitchFamily="66" charset="0"/>
              </a:rPr>
            </a:br>
            <a:r>
              <a:rPr lang="it-IT" sz="2800" b="1">
                <a:latin typeface="Comic Sans MS" pitchFamily="66" charset="0"/>
              </a:rPr>
              <a:t/>
            </a:r>
            <a:br>
              <a:rPr lang="it-IT" sz="2800" b="1">
                <a:latin typeface="Comic Sans MS" pitchFamily="66" charset="0"/>
              </a:rPr>
            </a:br>
            <a:r>
              <a:rPr lang="it-IT" sz="2800" b="1">
                <a:solidFill>
                  <a:schemeClr val="accent1"/>
                </a:solidFill>
                <a:latin typeface="Comic Sans MS" pitchFamily="66" charset="0"/>
              </a:rPr>
              <a:t>Alice Milan</a:t>
            </a:r>
            <a:br>
              <a:rPr lang="it-IT" sz="2800" b="1">
                <a:solidFill>
                  <a:schemeClr val="accent1"/>
                </a:solidFill>
                <a:latin typeface="Comic Sans MS" pitchFamily="66" charset="0"/>
              </a:rPr>
            </a:br>
            <a:r>
              <a:rPr lang="it-IT" sz="2800" b="1">
                <a:solidFill>
                  <a:schemeClr val="accent1"/>
                </a:solidFill>
                <a:latin typeface="Comic Sans MS" pitchFamily="66" charset="0"/>
              </a:rPr>
              <a:t>Elena Rubinato</a:t>
            </a:r>
            <a:br>
              <a:rPr lang="it-IT" sz="2800" b="1">
                <a:solidFill>
                  <a:schemeClr val="accent1"/>
                </a:solidFill>
                <a:latin typeface="Comic Sans MS" pitchFamily="66" charset="0"/>
              </a:rPr>
            </a:br>
            <a:r>
              <a:rPr lang="it-IT" sz="2800" b="1">
                <a:solidFill>
                  <a:schemeClr val="accent1"/>
                </a:solidFill>
                <a:latin typeface="Comic Sans MS" pitchFamily="66" charset="0"/>
              </a:rPr>
              <a:t>Vania Vettorello</a:t>
            </a:r>
            <a:br>
              <a:rPr lang="it-IT" sz="2800" b="1">
                <a:solidFill>
                  <a:schemeClr val="accent1"/>
                </a:solidFill>
                <a:latin typeface="Comic Sans MS" pitchFamily="66" charset="0"/>
              </a:rPr>
            </a:br>
            <a:r>
              <a:rPr lang="it-IT" sz="2800" b="1">
                <a:solidFill>
                  <a:schemeClr val="accent1"/>
                </a:solidFill>
                <a:latin typeface="Comic Sans MS" pitchFamily="66" charset="0"/>
              </a:rPr>
              <a:t>Chiara Vicentini</a:t>
            </a:r>
            <a:br>
              <a:rPr lang="it-IT" sz="2800" b="1">
                <a:solidFill>
                  <a:schemeClr val="accent1"/>
                </a:solidFill>
                <a:latin typeface="Comic Sans MS" pitchFamily="66" charset="0"/>
              </a:rPr>
            </a:br>
            <a:r>
              <a:rPr lang="it-IT" sz="2800" b="1">
                <a:solidFill>
                  <a:schemeClr val="accent1"/>
                </a:solidFill>
                <a:latin typeface="Comic Sans MS" pitchFamily="66" charset="0"/>
              </a:rPr>
              <a:t>Nicole Zanellato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0" fill="hold"/>
                                        <p:tgtEl>
                                          <p:spTgt spid="24578"/>
                                        </p:tgtEl>
                                        <p:attrNameLst>
                                          <p:attrName>ppt_x</p:attrName>
                                        </p:attrNameLst>
                                      </p:cBhvr>
                                      <p:tavLst>
                                        <p:tav tm="0">
                                          <p:val>
                                            <p:strVal val="#ppt_x"/>
                                          </p:val>
                                        </p:tav>
                                        <p:tav tm="100000">
                                          <p:val>
                                            <p:strVal val="#ppt_x"/>
                                          </p:val>
                                        </p:tav>
                                      </p:tavLst>
                                    </p:anim>
                                    <p:anim calcmode="lin" valueType="num">
                                      <p:cBhvr additive="base">
                                        <p:cTn id="8" dur="5000" fill="hold"/>
                                        <p:tgtEl>
                                          <p:spTgt spid="245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5724525" y="403225"/>
            <a:ext cx="3095625" cy="2520950"/>
          </a:xfrm>
        </p:spPr>
        <p:txBody>
          <a:bodyPr/>
          <a:lstStyle/>
          <a:p>
            <a:pPr algn="l">
              <a:lnSpc>
                <a:spcPct val="80000"/>
              </a:lnSpc>
            </a:pPr>
            <a:r>
              <a:rPr lang="it-IT" b="1">
                <a:solidFill>
                  <a:srgbClr val="009900"/>
                </a:solidFill>
                <a:latin typeface="Comic Sans MS" pitchFamily="66" charset="0"/>
              </a:rPr>
              <a:t>Malalai Kakar was a symbol and a promise of Afghan women.</a:t>
            </a:r>
            <a:r>
              <a:rPr lang="it-IT" b="1">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30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34" name="Rectangle 14"/>
          <p:cNvSpPr>
            <a:spLocks noGrp="1" noChangeArrowheads="1"/>
          </p:cNvSpPr>
          <p:nvPr>
            <p:ph type="title"/>
          </p:nvPr>
        </p:nvSpPr>
        <p:spPr>
          <a:xfrm>
            <a:off x="395288" y="333375"/>
            <a:ext cx="4978400" cy="1944688"/>
          </a:xfrm>
        </p:spPr>
        <p:txBody>
          <a:bodyPr/>
          <a:lstStyle/>
          <a:p>
            <a:pPr algn="l"/>
            <a:r>
              <a:rPr lang="it-IT" sz="2800" b="1">
                <a:solidFill>
                  <a:srgbClr val="009900"/>
                </a:solidFill>
                <a:latin typeface="Comic Sans MS" pitchFamily="66" charset="0"/>
              </a:rPr>
              <a:t>Malalai Kakar was the most high-profile policewoman in Afghanistan.</a:t>
            </a:r>
            <a:endParaRPr lang="it-IT"/>
          </a:p>
        </p:txBody>
      </p:sp>
      <p:sp>
        <p:nvSpPr>
          <p:cNvPr id="5135" name="Rectangle 15"/>
          <p:cNvSpPr>
            <a:spLocks noGrp="1" noChangeArrowheads="1"/>
          </p:cNvSpPr>
          <p:nvPr>
            <p:ph type="body" sz="half" idx="1"/>
          </p:nvPr>
        </p:nvSpPr>
        <p:spPr>
          <a:xfrm>
            <a:off x="395288" y="4583113"/>
            <a:ext cx="3095625" cy="2159000"/>
          </a:xfrm>
        </p:spPr>
        <p:txBody>
          <a:bodyPr/>
          <a:lstStyle/>
          <a:p>
            <a:pPr>
              <a:lnSpc>
                <a:spcPct val="90000"/>
              </a:lnSpc>
              <a:spcBef>
                <a:spcPct val="0"/>
              </a:spcBef>
              <a:buFontTx/>
              <a:buNone/>
            </a:pPr>
            <a:r>
              <a:rPr lang="it-IT" b="1">
                <a:solidFill>
                  <a:srgbClr val="009900"/>
                </a:solidFill>
                <a:latin typeface="Comic Sans MS" pitchFamily="66" charset="0"/>
              </a:rPr>
              <a:t>She received</a:t>
            </a:r>
          </a:p>
          <a:p>
            <a:pPr>
              <a:lnSpc>
                <a:spcPct val="90000"/>
              </a:lnSpc>
              <a:spcBef>
                <a:spcPct val="0"/>
              </a:spcBef>
              <a:buFontTx/>
              <a:buNone/>
            </a:pPr>
            <a:r>
              <a:rPr lang="it-IT" b="1">
                <a:solidFill>
                  <a:srgbClr val="009900"/>
                </a:solidFill>
                <a:latin typeface="Comic Sans MS" pitchFamily="66" charset="0"/>
              </a:rPr>
              <a:t>numerous death </a:t>
            </a:r>
          </a:p>
          <a:p>
            <a:pPr>
              <a:lnSpc>
                <a:spcPct val="90000"/>
              </a:lnSpc>
              <a:spcBef>
                <a:spcPct val="0"/>
              </a:spcBef>
              <a:buFontTx/>
              <a:buNone/>
            </a:pPr>
            <a:r>
              <a:rPr lang="it-IT" b="1">
                <a:solidFill>
                  <a:srgbClr val="009900"/>
                </a:solidFill>
                <a:latin typeface="Comic Sans MS" pitchFamily="66" charset="0"/>
              </a:rPr>
              <a:t>threats and was</a:t>
            </a:r>
          </a:p>
          <a:p>
            <a:pPr>
              <a:lnSpc>
                <a:spcPct val="90000"/>
              </a:lnSpc>
              <a:spcBef>
                <a:spcPct val="0"/>
              </a:spcBef>
              <a:buFontTx/>
              <a:buNone/>
            </a:pPr>
            <a:r>
              <a:rPr lang="it-IT" b="1">
                <a:solidFill>
                  <a:srgbClr val="009900"/>
                </a:solidFill>
                <a:latin typeface="Comic Sans MS" pitchFamily="66" charset="0"/>
              </a:rPr>
              <a:t>assassinated by</a:t>
            </a:r>
          </a:p>
          <a:p>
            <a:pPr>
              <a:lnSpc>
                <a:spcPct val="90000"/>
              </a:lnSpc>
              <a:spcBef>
                <a:spcPct val="0"/>
              </a:spcBef>
              <a:buFontTx/>
              <a:buNone/>
            </a:pPr>
            <a:r>
              <a:rPr lang="it-IT" b="1">
                <a:solidFill>
                  <a:srgbClr val="009900"/>
                </a:solidFill>
                <a:latin typeface="Comic Sans MS" pitchFamily="66" charset="0"/>
              </a:rPr>
              <a:t>the Talibans.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34"/>
                                        </p:tgtEl>
                                        <p:attrNameLst>
                                          <p:attrName>style.visibility</p:attrName>
                                        </p:attrNameLst>
                                      </p:cBhvr>
                                      <p:to>
                                        <p:strVal val="visible"/>
                                      </p:to>
                                    </p:set>
                                    <p:animEffect transition="in" filter="fade">
                                      <p:cBhvr>
                                        <p:cTn id="7" dur="2000"/>
                                        <p:tgtEl>
                                          <p:spTgt spid="513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135">
                                            <p:txEl>
                                              <p:pRg st="0" end="0"/>
                                            </p:txEl>
                                          </p:spTgt>
                                        </p:tgtEl>
                                        <p:attrNameLst>
                                          <p:attrName>style.visibility</p:attrName>
                                        </p:attrNameLst>
                                      </p:cBhvr>
                                      <p:to>
                                        <p:strVal val="visible"/>
                                      </p:to>
                                    </p:set>
                                    <p:animEffect transition="in" filter="fade">
                                      <p:cBhvr>
                                        <p:cTn id="11" dur="2000"/>
                                        <p:tgtEl>
                                          <p:spTgt spid="5135">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5135">
                                            <p:txEl>
                                              <p:pRg st="1" end="1"/>
                                            </p:txEl>
                                          </p:spTgt>
                                        </p:tgtEl>
                                        <p:attrNameLst>
                                          <p:attrName>style.visibility</p:attrName>
                                        </p:attrNameLst>
                                      </p:cBhvr>
                                      <p:to>
                                        <p:strVal val="visible"/>
                                      </p:to>
                                    </p:set>
                                    <p:animEffect transition="in" filter="fade">
                                      <p:cBhvr>
                                        <p:cTn id="15" dur="2000"/>
                                        <p:tgtEl>
                                          <p:spTgt spid="5135">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5135">
                                            <p:txEl>
                                              <p:pRg st="2" end="2"/>
                                            </p:txEl>
                                          </p:spTgt>
                                        </p:tgtEl>
                                        <p:attrNameLst>
                                          <p:attrName>style.visibility</p:attrName>
                                        </p:attrNameLst>
                                      </p:cBhvr>
                                      <p:to>
                                        <p:strVal val="visible"/>
                                      </p:to>
                                    </p:set>
                                    <p:animEffect transition="in" filter="fade">
                                      <p:cBhvr>
                                        <p:cTn id="19" dur="2000"/>
                                        <p:tgtEl>
                                          <p:spTgt spid="5135">
                                            <p:txEl>
                                              <p:pRg st="2" end="2"/>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135">
                                            <p:txEl>
                                              <p:pRg st="3" end="3"/>
                                            </p:txEl>
                                          </p:spTgt>
                                        </p:tgtEl>
                                        <p:attrNameLst>
                                          <p:attrName>style.visibility</p:attrName>
                                        </p:attrNameLst>
                                      </p:cBhvr>
                                      <p:to>
                                        <p:strVal val="visible"/>
                                      </p:to>
                                    </p:set>
                                    <p:animEffect transition="in" filter="fade">
                                      <p:cBhvr>
                                        <p:cTn id="23" dur="2000"/>
                                        <p:tgtEl>
                                          <p:spTgt spid="5135">
                                            <p:txEl>
                                              <p:pRg st="3" end="3"/>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5135">
                                            <p:txEl>
                                              <p:pRg st="4" end="4"/>
                                            </p:txEl>
                                          </p:spTgt>
                                        </p:tgtEl>
                                        <p:attrNameLst>
                                          <p:attrName>style.visibility</p:attrName>
                                        </p:attrNameLst>
                                      </p:cBhvr>
                                      <p:to>
                                        <p:strVal val="visible"/>
                                      </p:to>
                                    </p:set>
                                    <p:animEffect transition="in" filter="fade">
                                      <p:cBhvr>
                                        <p:cTn id="27" dur="2000"/>
                                        <p:tgtEl>
                                          <p:spTgt spid="51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4" grpId="0"/>
      <p:bldP spid="51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EE7F2"/>
            </a:gs>
            <a:gs pos="8999">
              <a:srgbClr val="FBD49C"/>
            </a:gs>
            <a:gs pos="19500">
              <a:srgbClr val="FBA97D"/>
            </a:gs>
            <a:gs pos="32000">
              <a:srgbClr val="FAC77D"/>
            </a:gs>
            <a:gs pos="41001">
              <a:srgbClr val="FEE7F2"/>
            </a:gs>
            <a:gs pos="50000">
              <a:srgbClr val="FBEAC7"/>
            </a:gs>
            <a:gs pos="59000">
              <a:srgbClr val="FEE7F2"/>
            </a:gs>
            <a:gs pos="68000">
              <a:srgbClr val="FAC77D"/>
            </a:gs>
            <a:gs pos="80500">
              <a:srgbClr val="FBA97D"/>
            </a:gs>
            <a:gs pos="91001">
              <a:srgbClr val="FBD49C"/>
            </a:gs>
            <a:gs pos="100000">
              <a:srgbClr val="FEE7F2"/>
            </a:gs>
          </a:gsLst>
          <a:lin ang="54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917575"/>
            <a:ext cx="8229600" cy="1143000"/>
          </a:xfrm>
        </p:spPr>
        <p:txBody>
          <a:bodyPr/>
          <a:lstStyle/>
          <a:p>
            <a:r>
              <a:rPr lang="it-IT" sz="3200" b="1">
                <a:solidFill>
                  <a:srgbClr val="FF6600"/>
                </a:solidFill>
                <a:latin typeface="Comic Sans MS" pitchFamily="66" charset="0"/>
              </a:rPr>
              <a:t>Kakar was called by Masuda Sultan </a:t>
            </a:r>
            <a:br>
              <a:rPr lang="it-IT" sz="3200" b="1">
                <a:solidFill>
                  <a:srgbClr val="FF6600"/>
                </a:solidFill>
                <a:latin typeface="Comic Sans MS" pitchFamily="66" charset="0"/>
              </a:rPr>
            </a:br>
            <a:r>
              <a:rPr lang="it-IT" sz="3200" b="1">
                <a:solidFill>
                  <a:srgbClr val="FF6600"/>
                </a:solidFill>
                <a:latin typeface="Comic Sans MS" pitchFamily="66" charset="0"/>
              </a:rPr>
              <a:t>“A DYNAMO"</a:t>
            </a:r>
            <a:r>
              <a:rPr lang="it-IT" sz="4000"/>
              <a:t> </a:t>
            </a:r>
          </a:p>
        </p:txBody>
      </p:sp>
      <p:sp>
        <p:nvSpPr>
          <p:cNvPr id="11267" name="Rectangle 3"/>
          <p:cNvSpPr>
            <a:spLocks noGrp="1" noChangeArrowheads="1"/>
          </p:cNvSpPr>
          <p:nvPr>
            <p:ph type="body" idx="1"/>
          </p:nvPr>
        </p:nvSpPr>
        <p:spPr>
          <a:xfrm>
            <a:off x="468313" y="2781300"/>
            <a:ext cx="8229600" cy="1871663"/>
          </a:xfrm>
        </p:spPr>
        <p:txBody>
          <a:bodyPr/>
          <a:lstStyle/>
          <a:p>
            <a:pPr>
              <a:lnSpc>
                <a:spcPct val="90000"/>
              </a:lnSpc>
              <a:buFontTx/>
              <a:buNone/>
            </a:pPr>
            <a:r>
              <a:rPr lang="it-IT">
                <a:solidFill>
                  <a:srgbClr val="FF6600"/>
                </a:solidFill>
              </a:rPr>
              <a:t>	“</a:t>
            </a:r>
            <a:r>
              <a:rPr lang="it-IT" b="1">
                <a:solidFill>
                  <a:srgbClr val="FF6600"/>
                </a:solidFill>
                <a:latin typeface="Comic Sans MS" pitchFamily="66" charset="0"/>
              </a:rPr>
              <a:t>Beat you to change things, to show that it is possible to follow even for Afghan women the path of democracy and liberty!”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 calcmode="lin" valueType="num">
                                      <p:cBhvr>
                                        <p:cTn id="9" dur="500" fill="hold"/>
                                        <p:tgtEl>
                                          <p:spTgt spid="11266"/>
                                        </p:tgtEl>
                                        <p:attrNameLst>
                                          <p:attrName>style.rotation</p:attrName>
                                        </p:attrNameLst>
                                      </p:cBhvr>
                                      <p:tavLst>
                                        <p:tav tm="0">
                                          <p:val>
                                            <p:fltVal val="90"/>
                                          </p:val>
                                        </p:tav>
                                        <p:tav tm="100000">
                                          <p:val>
                                            <p:fltVal val="0"/>
                                          </p:val>
                                        </p:tav>
                                      </p:tavLst>
                                    </p:anim>
                                    <p:animEffect transition="in" filter="fade">
                                      <p:cBhvr>
                                        <p:cTn id="10" dur="500"/>
                                        <p:tgtEl>
                                          <p:spTgt spid="11266"/>
                                        </p:tgtEl>
                                      </p:cBhvr>
                                    </p:animEffect>
                                  </p:childTnLst>
                                </p:cTn>
                              </p:par>
                            </p:childTnLst>
                          </p:cTn>
                        </p:par>
                        <p:par>
                          <p:cTn id="11" fill="hold">
                            <p:stCondLst>
                              <p:cond delay="1425"/>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11267">
                                            <p:txEl>
                                              <p:pRg st="0" end="0"/>
                                            </p:txEl>
                                          </p:spTgt>
                                        </p:tgtEl>
                                        <p:attrNameLst>
                                          <p:attrName>style.visibility</p:attrName>
                                        </p:attrNameLst>
                                      </p:cBhvr>
                                      <p:to>
                                        <p:strVal val="visible"/>
                                      </p:to>
                                    </p:set>
                                    <p:anim calcmode="lin" valueType="num">
                                      <p:cBhvr>
                                        <p:cTn id="14"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1267">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11267">
                                            <p:txEl>
                                              <p:pRg st="0" end="0"/>
                                            </p:txEl>
                                          </p:spTgt>
                                        </p:tgtEl>
                                        <p:attrNameLst>
                                          <p:attrName>style.rotation</p:attrName>
                                        </p:attrNameLst>
                                      </p:cBhvr>
                                      <p:tavLst>
                                        <p:tav tm="0">
                                          <p:val>
                                            <p:fltVal val="90"/>
                                          </p:val>
                                        </p:tav>
                                        <p:tav tm="100000">
                                          <p:val>
                                            <p:fltVal val="0"/>
                                          </p:val>
                                        </p:tav>
                                      </p:tavLst>
                                    </p:anim>
                                    <p:animEffect transition="in" filter="fade">
                                      <p:cBhvr>
                                        <p:cTn id="17"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00"/>
            </a:gs>
            <a:gs pos="50000">
              <a:srgbClr val="FFFF99"/>
            </a:gs>
            <a:gs pos="100000">
              <a:srgbClr val="FFCC00"/>
            </a:gs>
          </a:gsLst>
          <a:lin ang="54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333375"/>
            <a:ext cx="8229600" cy="1790700"/>
          </a:xfrm>
        </p:spPr>
        <p:txBody>
          <a:bodyPr/>
          <a:lstStyle/>
          <a:p>
            <a:pPr algn="l"/>
            <a:r>
              <a:rPr lang="it-IT" sz="3200" b="1">
                <a:solidFill>
                  <a:srgbClr val="FF9933"/>
                </a:solidFill>
                <a:latin typeface="Comic Sans MS" pitchFamily="66" charset="0"/>
              </a:rPr>
              <a:t>“I enrolled in the police because my father sent me a love for his work”.</a:t>
            </a:r>
          </a:p>
        </p:txBody>
      </p:sp>
      <p:sp>
        <p:nvSpPr>
          <p:cNvPr id="14339" name="Rectangle 3"/>
          <p:cNvSpPr>
            <a:spLocks noGrp="1" noChangeArrowheads="1"/>
          </p:cNvSpPr>
          <p:nvPr>
            <p:ph type="body" sz="half" idx="1"/>
          </p:nvPr>
        </p:nvSpPr>
        <p:spPr>
          <a:xfrm>
            <a:off x="1397000" y="2420938"/>
            <a:ext cx="4038600" cy="1152525"/>
          </a:xfrm>
        </p:spPr>
        <p:txBody>
          <a:bodyPr/>
          <a:lstStyle/>
          <a:p>
            <a:pPr>
              <a:spcBef>
                <a:spcPct val="0"/>
              </a:spcBef>
              <a:buFontTx/>
              <a:buNone/>
            </a:pPr>
            <a:r>
              <a:rPr lang="it-IT" sz="3200" b="1">
                <a:solidFill>
                  <a:schemeClr val="accent1"/>
                </a:solidFill>
                <a:latin typeface="Comic Sans MS" pitchFamily="66" charset="0"/>
              </a:rPr>
              <a:t>“Things I do not</a:t>
            </a:r>
          </a:p>
          <a:p>
            <a:pPr>
              <a:spcBef>
                <a:spcPct val="0"/>
              </a:spcBef>
              <a:buFontTx/>
              <a:buNone/>
            </a:pPr>
            <a:r>
              <a:rPr lang="it-IT" sz="3200" b="1">
                <a:solidFill>
                  <a:schemeClr val="accent1"/>
                </a:solidFill>
                <a:latin typeface="Comic Sans MS" pitchFamily="66" charset="0"/>
              </a:rPr>
              <a:t>men ever do!”</a:t>
            </a:r>
          </a:p>
        </p:txBody>
      </p:sp>
      <p:sp>
        <p:nvSpPr>
          <p:cNvPr id="14341" name="Rectangle 5"/>
          <p:cNvSpPr>
            <a:spLocks noGrp="1" noChangeArrowheads="1"/>
          </p:cNvSpPr>
          <p:nvPr>
            <p:ph type="body" sz="half" idx="2"/>
          </p:nvPr>
        </p:nvSpPr>
        <p:spPr>
          <a:xfrm>
            <a:off x="4710113" y="3717925"/>
            <a:ext cx="4110037" cy="2663825"/>
          </a:xfrm>
        </p:spPr>
        <p:txBody>
          <a:bodyPr/>
          <a:lstStyle/>
          <a:p>
            <a:pPr>
              <a:spcBef>
                <a:spcPct val="0"/>
              </a:spcBef>
              <a:buFontTx/>
              <a:buNone/>
            </a:pPr>
            <a:r>
              <a:rPr lang="it-IT" sz="3200" b="1">
                <a:solidFill>
                  <a:schemeClr val="bg1"/>
                </a:solidFill>
                <a:latin typeface="Comic Sans MS" pitchFamily="66" charset="0"/>
              </a:rPr>
              <a:t>“This is the last </a:t>
            </a:r>
          </a:p>
          <a:p>
            <a:pPr>
              <a:spcBef>
                <a:spcPct val="0"/>
              </a:spcBef>
              <a:buFontTx/>
              <a:buNone/>
            </a:pPr>
            <a:r>
              <a:rPr lang="it-IT" sz="3200" b="1">
                <a:solidFill>
                  <a:schemeClr val="bg1"/>
                </a:solidFill>
                <a:latin typeface="Comic Sans MS" pitchFamily="66" charset="0"/>
              </a:rPr>
              <a:t>day that we can,</a:t>
            </a:r>
          </a:p>
          <a:p>
            <a:pPr>
              <a:spcBef>
                <a:spcPct val="0"/>
              </a:spcBef>
              <a:buFontTx/>
              <a:buNone/>
            </a:pPr>
            <a:r>
              <a:rPr lang="it-IT" sz="3200" b="1">
                <a:solidFill>
                  <a:schemeClr val="bg1"/>
                </a:solidFill>
                <a:latin typeface="Comic Sans MS" pitchFamily="66" charset="0"/>
              </a:rPr>
              <a:t>this is the last day</a:t>
            </a:r>
          </a:p>
          <a:p>
            <a:pPr>
              <a:spcBef>
                <a:spcPct val="0"/>
              </a:spcBef>
              <a:buFontTx/>
              <a:buNone/>
            </a:pPr>
            <a:r>
              <a:rPr lang="it-IT" sz="3200" b="1">
                <a:solidFill>
                  <a:schemeClr val="bg1"/>
                </a:solidFill>
                <a:latin typeface="Comic Sans MS" pitchFamily="66" charset="0"/>
              </a:rPr>
              <a:t>that I greet my six</a:t>
            </a:r>
          </a:p>
          <a:p>
            <a:pPr>
              <a:spcBef>
                <a:spcPct val="0"/>
              </a:spcBef>
              <a:buFontTx/>
              <a:buNone/>
            </a:pPr>
            <a:r>
              <a:rPr lang="it-IT" sz="3200" b="1">
                <a:solidFill>
                  <a:schemeClr val="bg1"/>
                </a:solidFill>
                <a:latin typeface="Comic Sans MS" pitchFamily="66" charset="0"/>
              </a:rPr>
              <a:t>children”.</a:t>
            </a:r>
          </a:p>
        </p:txBody>
      </p:sp>
      <p:sp>
        <p:nvSpPr>
          <p:cNvPr id="14343" name="AutoShape 7"/>
          <p:cNvSpPr>
            <a:spLocks noChangeArrowheads="1"/>
          </p:cNvSpPr>
          <p:nvPr/>
        </p:nvSpPr>
        <p:spPr bwMode="auto">
          <a:xfrm>
            <a:off x="1331913" y="4581525"/>
            <a:ext cx="3095625" cy="1584325"/>
          </a:xfrm>
          <a:prstGeom prst="cloudCallout">
            <a:avLst>
              <a:gd name="adj1" fmla="val -64412"/>
              <a:gd name="adj2" fmla="val 62324"/>
            </a:avLst>
          </a:prstGeom>
          <a:gradFill rotWithShape="1">
            <a:gsLst>
              <a:gs pos="0">
                <a:srgbClr val="FF6600"/>
              </a:gs>
              <a:gs pos="50000">
                <a:srgbClr val="FFCC00"/>
              </a:gs>
              <a:gs pos="100000">
                <a:srgbClr val="FF6600"/>
              </a:gs>
            </a:gsLst>
            <a:lin ang="5400000" scaled="1"/>
          </a:gradFill>
          <a:ln w="9525">
            <a:solidFill>
              <a:schemeClr val="tx1"/>
            </a:solidFill>
            <a:round/>
            <a:headEnd/>
            <a:tailEnd/>
          </a:ln>
          <a:effectLst/>
        </p:spPr>
        <p:txBody>
          <a:bodyPr/>
          <a:lstStyle/>
          <a:p>
            <a:pPr algn="ctr"/>
            <a:endParaRPr lang="it-IT">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343"/>
                                        </p:tgtEl>
                                        <p:attrNameLst>
                                          <p:attrName>style.visibility</p:attrName>
                                        </p:attrNameLst>
                                      </p:cBhvr>
                                      <p:to>
                                        <p:strVal val="visible"/>
                                      </p:to>
                                    </p:set>
                                    <p:animEffect transition="in" filter="fade">
                                      <p:cBhvr>
                                        <p:cTn id="7" dur="2000"/>
                                        <p:tgtEl>
                                          <p:spTgt spid="14343"/>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4338"/>
                                        </p:tgtEl>
                                        <p:attrNameLst>
                                          <p:attrName>style.visibility</p:attrName>
                                        </p:attrNameLst>
                                      </p:cBhvr>
                                      <p:to>
                                        <p:strVal val="visible"/>
                                      </p:to>
                                    </p:set>
                                    <p:animEffect transition="in" filter="fade">
                                      <p:cBhvr>
                                        <p:cTn id="11" dur="2000"/>
                                        <p:tgtEl>
                                          <p:spTgt spid="14338"/>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Effect transition="in" filter="fade">
                                      <p:cBhvr>
                                        <p:cTn id="15" dur="2000"/>
                                        <p:tgtEl>
                                          <p:spTgt spid="14339">
                                            <p:txEl>
                                              <p:pRg st="0" end="0"/>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4339">
                                            <p:txEl>
                                              <p:pRg st="1" end="1"/>
                                            </p:txEl>
                                          </p:spTgt>
                                        </p:tgtEl>
                                        <p:attrNameLst>
                                          <p:attrName>style.visibility</p:attrName>
                                        </p:attrNameLst>
                                      </p:cBhvr>
                                      <p:to>
                                        <p:strVal val="visible"/>
                                      </p:to>
                                    </p:set>
                                    <p:animEffect transition="in" filter="fade">
                                      <p:cBhvr>
                                        <p:cTn id="19" dur="2000"/>
                                        <p:tgtEl>
                                          <p:spTgt spid="14339">
                                            <p:txEl>
                                              <p:pRg st="1" end="1"/>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4341">
                                            <p:txEl>
                                              <p:pRg st="0" end="0"/>
                                            </p:txEl>
                                          </p:spTgt>
                                        </p:tgtEl>
                                        <p:attrNameLst>
                                          <p:attrName>style.visibility</p:attrName>
                                        </p:attrNameLst>
                                      </p:cBhvr>
                                      <p:to>
                                        <p:strVal val="visible"/>
                                      </p:to>
                                    </p:set>
                                    <p:animEffect transition="in" filter="fade">
                                      <p:cBhvr>
                                        <p:cTn id="23" dur="2000"/>
                                        <p:tgtEl>
                                          <p:spTgt spid="14341">
                                            <p:txEl>
                                              <p:pRg st="0" end="0"/>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14341">
                                            <p:txEl>
                                              <p:pRg st="1" end="1"/>
                                            </p:txEl>
                                          </p:spTgt>
                                        </p:tgtEl>
                                        <p:attrNameLst>
                                          <p:attrName>style.visibility</p:attrName>
                                        </p:attrNameLst>
                                      </p:cBhvr>
                                      <p:to>
                                        <p:strVal val="visible"/>
                                      </p:to>
                                    </p:set>
                                    <p:animEffect transition="in" filter="fade">
                                      <p:cBhvr>
                                        <p:cTn id="27" dur="2000"/>
                                        <p:tgtEl>
                                          <p:spTgt spid="14341">
                                            <p:txEl>
                                              <p:pRg st="1" end="1"/>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14341">
                                            <p:txEl>
                                              <p:pRg st="2" end="2"/>
                                            </p:txEl>
                                          </p:spTgt>
                                        </p:tgtEl>
                                        <p:attrNameLst>
                                          <p:attrName>style.visibility</p:attrName>
                                        </p:attrNameLst>
                                      </p:cBhvr>
                                      <p:to>
                                        <p:strVal val="visible"/>
                                      </p:to>
                                    </p:set>
                                    <p:animEffect transition="in" filter="fade">
                                      <p:cBhvr>
                                        <p:cTn id="31" dur="2000"/>
                                        <p:tgtEl>
                                          <p:spTgt spid="14341">
                                            <p:txEl>
                                              <p:pRg st="2" end="2"/>
                                            </p:txEl>
                                          </p:spTgt>
                                        </p:tgtEl>
                                      </p:cBhvr>
                                    </p:animEffect>
                                  </p:childTnLst>
                                </p:cTn>
                              </p:par>
                            </p:childTnLst>
                          </p:cTn>
                        </p:par>
                        <p:par>
                          <p:cTn id="32" fill="hold">
                            <p:stCondLst>
                              <p:cond delay="14000"/>
                            </p:stCondLst>
                            <p:childTnLst>
                              <p:par>
                                <p:cTn id="33" presetID="10" presetClass="entr" presetSubtype="0" fill="hold" grpId="0" nodeType="afterEffect">
                                  <p:stCondLst>
                                    <p:cond delay="0"/>
                                  </p:stCondLst>
                                  <p:childTnLst>
                                    <p:set>
                                      <p:cBhvr>
                                        <p:cTn id="34" dur="1" fill="hold">
                                          <p:stCondLst>
                                            <p:cond delay="0"/>
                                          </p:stCondLst>
                                        </p:cTn>
                                        <p:tgtEl>
                                          <p:spTgt spid="14341">
                                            <p:txEl>
                                              <p:pRg st="3" end="3"/>
                                            </p:txEl>
                                          </p:spTgt>
                                        </p:tgtEl>
                                        <p:attrNameLst>
                                          <p:attrName>style.visibility</p:attrName>
                                        </p:attrNameLst>
                                      </p:cBhvr>
                                      <p:to>
                                        <p:strVal val="visible"/>
                                      </p:to>
                                    </p:set>
                                    <p:animEffect transition="in" filter="fade">
                                      <p:cBhvr>
                                        <p:cTn id="35" dur="2000"/>
                                        <p:tgtEl>
                                          <p:spTgt spid="14341">
                                            <p:txEl>
                                              <p:pRg st="3" end="3"/>
                                            </p:txEl>
                                          </p:spTgt>
                                        </p:tgtEl>
                                      </p:cBhvr>
                                    </p:animEffect>
                                  </p:childTnLst>
                                </p:cTn>
                              </p:par>
                            </p:childTnLst>
                          </p:cTn>
                        </p:par>
                        <p:par>
                          <p:cTn id="36" fill="hold">
                            <p:stCondLst>
                              <p:cond delay="16000"/>
                            </p:stCondLst>
                            <p:childTnLst>
                              <p:par>
                                <p:cTn id="37" presetID="10" presetClass="entr" presetSubtype="0" fill="hold" grpId="0" nodeType="afterEffect">
                                  <p:stCondLst>
                                    <p:cond delay="0"/>
                                  </p:stCondLst>
                                  <p:childTnLst>
                                    <p:set>
                                      <p:cBhvr>
                                        <p:cTn id="38" dur="1" fill="hold">
                                          <p:stCondLst>
                                            <p:cond delay="0"/>
                                          </p:stCondLst>
                                        </p:cTn>
                                        <p:tgtEl>
                                          <p:spTgt spid="14341">
                                            <p:txEl>
                                              <p:pRg st="4" end="4"/>
                                            </p:txEl>
                                          </p:spTgt>
                                        </p:tgtEl>
                                        <p:attrNameLst>
                                          <p:attrName>style.visibility</p:attrName>
                                        </p:attrNameLst>
                                      </p:cBhvr>
                                      <p:to>
                                        <p:strVal val="visible"/>
                                      </p:to>
                                    </p:set>
                                    <p:animEffect transition="in" filter="fade">
                                      <p:cBhvr>
                                        <p:cTn id="39" dur="2000"/>
                                        <p:tgtEl>
                                          <p:spTgt spid="143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P spid="14341" grpId="0" build="p"/>
      <p:bldP spid="143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7C80"/>
            </a:gs>
            <a:gs pos="100000">
              <a:srgbClr val="FF3300"/>
            </a:gs>
          </a:gsLst>
          <a:path path="shape">
            <a:fillToRect l="50000" t="50000" r="50000" b="50000"/>
          </a:path>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750" y="2862263"/>
            <a:ext cx="8229600" cy="1143000"/>
          </a:xfrm>
        </p:spPr>
        <p:txBody>
          <a:bodyPr/>
          <a:lstStyle/>
          <a:p>
            <a:r>
              <a:rPr lang="it-IT" sz="3200" b="1">
                <a:solidFill>
                  <a:srgbClr val="CC0000"/>
                </a:solidFill>
                <a:latin typeface="Comic Sans MS" pitchFamily="66" charset="0"/>
              </a:rPr>
              <a:t>Sunday 28 September 2008</a:t>
            </a:r>
            <a:br>
              <a:rPr lang="it-IT" sz="3200" b="1">
                <a:solidFill>
                  <a:srgbClr val="CC0000"/>
                </a:solidFill>
                <a:latin typeface="Comic Sans MS" pitchFamily="66" charset="0"/>
              </a:rPr>
            </a:br>
            <a:r>
              <a:rPr lang="it-IT" sz="3200" b="1">
                <a:solidFill>
                  <a:srgbClr val="CC0000"/>
                </a:solidFill>
                <a:latin typeface="Comic Sans MS" pitchFamily="66" charset="0"/>
              </a:rPr>
              <a:t>she was murdered in Kandahar.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3850" y="620713"/>
            <a:ext cx="3059113" cy="6192837"/>
          </a:xfrm>
        </p:spPr>
        <p:txBody>
          <a:bodyPr/>
          <a:lstStyle/>
          <a:p>
            <a:pPr algn="l"/>
            <a:r>
              <a:rPr lang="it-IT" sz="2800" b="1">
                <a:solidFill>
                  <a:schemeClr val="bg1"/>
                </a:solidFill>
                <a:latin typeface="Comic Sans MS" pitchFamily="66" charset="0"/>
              </a:rPr>
              <a:t>Benazir Bhutto has done much to restore democracy in Pakistan.</a:t>
            </a:r>
            <a:br>
              <a:rPr lang="it-IT" sz="2800" b="1">
                <a:solidFill>
                  <a:schemeClr val="bg1"/>
                </a:solidFill>
                <a:latin typeface="Comic Sans MS" pitchFamily="66" charset="0"/>
              </a:rPr>
            </a:br>
            <a:r>
              <a:rPr lang="it-IT" sz="2800" b="1">
                <a:solidFill>
                  <a:schemeClr val="bg1"/>
                </a:solidFill>
                <a:latin typeface="Comic Sans MS" pitchFamily="66" charset="0"/>
              </a:rPr>
              <a:t>She was a</a:t>
            </a:r>
            <a:br>
              <a:rPr lang="it-IT" sz="2800" b="1">
                <a:solidFill>
                  <a:schemeClr val="bg1"/>
                </a:solidFill>
                <a:latin typeface="Comic Sans MS" pitchFamily="66" charset="0"/>
              </a:rPr>
            </a:br>
            <a:r>
              <a:rPr lang="it-IT" sz="2800" b="1">
                <a:solidFill>
                  <a:schemeClr val="bg1"/>
                </a:solidFill>
                <a:latin typeface="Comic Sans MS" pitchFamily="66" charset="0"/>
              </a:rPr>
              <a:t>courageous</a:t>
            </a:r>
            <a:br>
              <a:rPr lang="it-IT" sz="2800" b="1">
                <a:solidFill>
                  <a:schemeClr val="bg1"/>
                </a:solidFill>
                <a:latin typeface="Comic Sans MS" pitchFamily="66" charset="0"/>
              </a:rPr>
            </a:br>
            <a:r>
              <a:rPr lang="it-IT" sz="2800" b="1">
                <a:solidFill>
                  <a:schemeClr val="bg1"/>
                </a:solidFill>
                <a:latin typeface="Comic Sans MS" pitchFamily="66" charset="0"/>
              </a:rPr>
              <a:t>woman who</a:t>
            </a:r>
            <a:br>
              <a:rPr lang="it-IT" sz="2800" b="1">
                <a:solidFill>
                  <a:schemeClr val="bg1"/>
                </a:solidFill>
                <a:latin typeface="Comic Sans MS" pitchFamily="66" charset="0"/>
              </a:rPr>
            </a:br>
            <a:r>
              <a:rPr lang="it-IT" sz="2800" b="1">
                <a:solidFill>
                  <a:schemeClr val="bg1"/>
                </a:solidFill>
                <a:latin typeface="Comic Sans MS" pitchFamily="66" charset="0"/>
              </a:rPr>
              <a:t>was beaten</a:t>
            </a:r>
            <a:br>
              <a:rPr lang="it-IT" sz="2800" b="1">
                <a:solidFill>
                  <a:schemeClr val="bg1"/>
                </a:solidFill>
                <a:latin typeface="Comic Sans MS" pitchFamily="66" charset="0"/>
              </a:rPr>
            </a:br>
            <a:r>
              <a:rPr lang="it-IT" sz="2800" b="1">
                <a:solidFill>
                  <a:schemeClr val="bg1"/>
                </a:solidFill>
                <a:latin typeface="Comic Sans MS" pitchFamily="66" charset="0"/>
              </a:rPr>
              <a:t>and continued</a:t>
            </a:r>
            <a:br>
              <a:rPr lang="it-IT" sz="2800" b="1">
                <a:solidFill>
                  <a:schemeClr val="bg1"/>
                </a:solidFill>
                <a:latin typeface="Comic Sans MS" pitchFamily="66" charset="0"/>
              </a:rPr>
            </a:br>
            <a:r>
              <a:rPr lang="it-IT" sz="2800" b="1">
                <a:solidFill>
                  <a:schemeClr val="bg1"/>
                </a:solidFill>
                <a:latin typeface="Comic Sans MS" pitchFamily="66" charset="0"/>
              </a:rPr>
              <a:t>to fight for</a:t>
            </a:r>
            <a:br>
              <a:rPr lang="it-IT" sz="2800" b="1">
                <a:solidFill>
                  <a:schemeClr val="bg1"/>
                </a:solidFill>
                <a:latin typeface="Comic Sans MS" pitchFamily="66" charset="0"/>
              </a:rPr>
            </a:br>
            <a:r>
              <a:rPr lang="it-IT" sz="2800" b="1">
                <a:solidFill>
                  <a:schemeClr val="bg1"/>
                </a:solidFill>
                <a:latin typeface="Comic Sans MS" pitchFamily="66" charset="0"/>
              </a:rPr>
              <a:t>the future of</a:t>
            </a:r>
            <a:br>
              <a:rPr lang="it-IT" sz="2800" b="1">
                <a:solidFill>
                  <a:schemeClr val="bg1"/>
                </a:solidFill>
                <a:latin typeface="Comic Sans MS" pitchFamily="66" charset="0"/>
              </a:rPr>
            </a:br>
            <a:r>
              <a:rPr lang="it-IT" sz="2800" b="1">
                <a:solidFill>
                  <a:schemeClr val="bg1"/>
                </a:solidFill>
                <a:latin typeface="Comic Sans MS" pitchFamily="66" charset="0"/>
              </a:rPr>
              <a:t>her country.</a:t>
            </a:r>
            <a:br>
              <a:rPr lang="it-IT" sz="2800" b="1">
                <a:solidFill>
                  <a:schemeClr val="bg1"/>
                </a:solidFill>
                <a:latin typeface="Comic Sans MS" pitchFamily="66" charset="0"/>
              </a:rPr>
            </a:br>
            <a:endParaRPr lang="it-IT" sz="2800" b="1">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9933"/>
            </a:gs>
            <a:gs pos="100000">
              <a:srgbClr val="996633"/>
            </a:gs>
          </a:gsLst>
          <a:path path="shape">
            <a:fillToRect l="50000" t="50000" r="50000" b="50000"/>
          </a:path>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71550" y="1484313"/>
            <a:ext cx="7345363" cy="3600450"/>
          </a:xfrm>
        </p:spPr>
        <p:txBody>
          <a:bodyPr/>
          <a:lstStyle/>
          <a:p>
            <a:pPr algn="l"/>
            <a:r>
              <a:rPr lang="it-IT" sz="3200" b="1">
                <a:solidFill>
                  <a:srgbClr val="FFFF66"/>
                </a:solidFill>
                <a:latin typeface="Comic Sans MS" pitchFamily="66" charset="0"/>
              </a:rPr>
              <a:t>“We must not let the terrorists kill with their bombs, the dream of a democratic Pakistan. They can kill people, but not their ideas that survive on terror”.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770" decel="100000"/>
                                        <p:tgtEl>
                                          <p:spTgt spid="19458"/>
                                        </p:tgtEl>
                                      </p:cBhvr>
                                    </p:animEffect>
                                    <p:animScale>
                                      <p:cBhvr>
                                        <p:cTn id="8" dur="770" decel="100000"/>
                                        <p:tgtEl>
                                          <p:spTgt spid="19458"/>
                                        </p:tgtEl>
                                      </p:cBhvr>
                                      <p:from x="10000" y="10000"/>
                                      <p:to x="200000" y="450000"/>
                                    </p:animScale>
                                    <p:animScale>
                                      <p:cBhvr>
                                        <p:cTn id="9" dur="1230" accel="100000" fill="hold">
                                          <p:stCondLst>
                                            <p:cond delay="770"/>
                                          </p:stCondLst>
                                        </p:cTn>
                                        <p:tgtEl>
                                          <p:spTgt spid="19458"/>
                                        </p:tgtEl>
                                      </p:cBhvr>
                                      <p:from x="200000" y="450000"/>
                                      <p:to x="100000" y="100000"/>
                                    </p:animScale>
                                    <p:set>
                                      <p:cBhvr>
                                        <p:cTn id="10" dur="770" fill="hold"/>
                                        <p:tgtEl>
                                          <p:spTgt spid="19458"/>
                                        </p:tgtEl>
                                        <p:attrNameLst>
                                          <p:attrName>ppt_x</p:attrName>
                                        </p:attrNameLst>
                                      </p:cBhvr>
                                      <p:to>
                                        <p:strVal val="(0.5)"/>
                                      </p:to>
                                    </p:set>
                                    <p:anim from="(0.5)" to="(#ppt_x)" calcmode="lin" valueType="num">
                                      <p:cBhvr>
                                        <p:cTn id="11" dur="1230" accel="100000" fill="hold">
                                          <p:stCondLst>
                                            <p:cond delay="770"/>
                                          </p:stCondLst>
                                        </p:cTn>
                                        <p:tgtEl>
                                          <p:spTgt spid="19458"/>
                                        </p:tgtEl>
                                        <p:attrNameLst>
                                          <p:attrName>ppt_x</p:attrName>
                                        </p:attrNameLst>
                                      </p:cBhvr>
                                    </p:anim>
                                    <p:set>
                                      <p:cBhvr>
                                        <p:cTn id="12" dur="770" fill="hold"/>
                                        <p:tgtEl>
                                          <p:spTgt spid="19458"/>
                                        </p:tgtEl>
                                        <p:attrNameLst>
                                          <p:attrName>ppt_y</p:attrName>
                                        </p:attrNameLst>
                                      </p:cBhvr>
                                      <p:to>
                                        <p:strVal val="(#ppt_y+0.4)"/>
                                      </p:to>
                                    </p:set>
                                    <p:anim from="(#ppt_y+0.4)" to="(#ppt_y)" calcmode="lin" valueType="num">
                                      <p:cBhvr>
                                        <p:cTn id="13" dur="1230" accel="100000" fill="hold">
                                          <p:stCondLst>
                                            <p:cond delay="770"/>
                                          </p:stCondLst>
                                        </p:cTn>
                                        <p:tgtEl>
                                          <p:spTgt spid="1945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8B049"/>
            </a:gs>
            <a:gs pos="8999">
              <a:srgbClr val="B43E85"/>
            </a:gs>
            <a:gs pos="15500">
              <a:srgbClr val="C50849"/>
            </a:gs>
            <a:gs pos="16500">
              <a:srgbClr val="F952A0"/>
            </a:gs>
            <a:gs pos="18500">
              <a:srgbClr val="FEE7F2"/>
            </a:gs>
            <a:gs pos="39500">
              <a:srgbClr val="F8B049"/>
            </a:gs>
            <a:gs pos="43500">
              <a:srgbClr val="F8B049"/>
            </a:gs>
            <a:gs pos="50000">
              <a:srgbClr val="FC9FCB"/>
            </a:gs>
            <a:gs pos="56500">
              <a:srgbClr val="F8B049"/>
            </a:gs>
            <a:gs pos="60501">
              <a:srgbClr val="F8B049"/>
            </a:gs>
            <a:gs pos="81500">
              <a:srgbClr val="FEE7F2"/>
            </a:gs>
            <a:gs pos="83500">
              <a:srgbClr val="F952A0"/>
            </a:gs>
            <a:gs pos="84500">
              <a:srgbClr val="C50849"/>
            </a:gs>
            <a:gs pos="91001">
              <a:srgbClr val="B43E85"/>
            </a:gs>
            <a:gs pos="100000">
              <a:srgbClr val="F8B049"/>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00113" y="1700213"/>
            <a:ext cx="7559675" cy="3744912"/>
          </a:xfrm>
        </p:spPr>
        <p:txBody>
          <a:bodyPr/>
          <a:lstStyle/>
          <a:p>
            <a:pPr algn="l"/>
            <a:r>
              <a:rPr lang="it-IT" sz="3200" b="1">
                <a:solidFill>
                  <a:srgbClr val="FF6600"/>
                </a:solidFill>
                <a:latin typeface="Comic Sans MS" pitchFamily="66" charset="0"/>
              </a:rPr>
              <a:t>At only 39 years Bhutto was appointed head of a coalition government, becoming the youngest person, but also the first woman to hold this position in a Muslim country.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0" fill="hold"/>
                                        <p:tgtEl>
                                          <p:spTgt spid="20482"/>
                                        </p:tgtEl>
                                        <p:attrNameLst>
                                          <p:attrName>ppt_x</p:attrName>
                                        </p:attrNameLst>
                                      </p:cBhvr>
                                      <p:tavLst>
                                        <p:tav tm="0">
                                          <p:val>
                                            <p:strVal val="#ppt_x"/>
                                          </p:val>
                                        </p:tav>
                                        <p:tav tm="100000">
                                          <p:val>
                                            <p:strVal val="#ppt_x"/>
                                          </p:val>
                                        </p:tav>
                                      </p:tavLst>
                                    </p:anim>
                                    <p:anim calcmode="lin" valueType="num">
                                      <p:cBhvr additive="base">
                                        <p:cTn id="8" dur="50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theme/theme1.xml><?xml version="1.0" encoding="utf-8"?>
<a:theme xmlns:a="http://schemas.openxmlformats.org/drawingml/2006/main" name="Struttura predefinita">
  <a:themeElements>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269</Words>
  <Application>Microsoft PowerPoint</Application>
  <PresentationFormat>Presentazione su schermo (4:3)</PresentationFormat>
  <Paragraphs>29</Paragraphs>
  <Slides>13</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CommercialScript BT</vt:lpstr>
      <vt:lpstr>Comic Sans MS</vt:lpstr>
      <vt:lpstr>Struttura predefinita</vt:lpstr>
      <vt:lpstr>MALALAI KAKAR</vt:lpstr>
      <vt:lpstr>Diapositiva 2</vt:lpstr>
      <vt:lpstr>Malalai Kakar was the most high-profile policewoman in Afghanistan.</vt:lpstr>
      <vt:lpstr>Kakar was called by Masuda Sultan  “A DYNAMO" </vt:lpstr>
      <vt:lpstr>“I enrolled in the police because my father sent me a love for his work”.</vt:lpstr>
      <vt:lpstr>Sunday 28 September 2008 she was murdered in Kandahar.</vt:lpstr>
      <vt:lpstr>Benazir Bhutto has done much to restore democracy in Pakistan. She was a courageous woman who was beaten and continued to fight for the future of her country. </vt:lpstr>
      <vt:lpstr>“We must not let the terrorists kill with their bombs, the dream of a democratic Pakistan. They can kill people, but not their ideas that survive on terror”.</vt:lpstr>
      <vt:lpstr>At only 39 years Bhutto was appointed head of a coalition government, becoming the youngest person, but also the first woman to hold this position in a Muslim country.</vt:lpstr>
      <vt:lpstr>Her dream of a future redemption for her, for all women of Islam and for her homeland ended in blood, and a great void in those who hope in her ability to mediate between Islam and the West has reopened.</vt:lpstr>
      <vt:lpstr>December 27, 2007: a suicide bomber kills former Pakistan premier Benazir Bhutto.</vt:lpstr>
      <vt:lpstr>In conclusion we hope that soon everyone in Afghanistan to return to fly kites, but especially that women are able to walk with heads held high and determination in the name of freedom!</vt:lpstr>
      <vt:lpstr>Created by  Alice Milan Elena Rubinato Vania Vettorello Chiara Vicentini Nicole Zanellato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Malalai Kakar</dc:title>
  <dc:creator>STUDENTE</dc:creator>
  <cp:lastModifiedBy>Ivo Standard 1</cp:lastModifiedBy>
  <cp:revision>9</cp:revision>
  <dcterms:created xsi:type="dcterms:W3CDTF">2009-01-20T08:59:47Z</dcterms:created>
  <dcterms:modified xsi:type="dcterms:W3CDTF">2009-04-01T17:59:16Z</dcterms:modified>
</cp:coreProperties>
</file>