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8000"/>
    <a:srgbClr val="CCFF33"/>
    <a:srgbClr val="66FF33"/>
    <a:srgbClr val="FF3399"/>
    <a:srgbClr val="FF9999"/>
    <a:srgbClr val="339966"/>
    <a:srgbClr val="00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154B0-A795-4871-B6DE-E17653F6FE9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8841A-4D67-4051-88F7-3BA709EACA2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747D5-5958-43B7-A238-11757B0D7F0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F7C803-7146-4A24-9DD3-644E0C35107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2E5A61B-62F7-406A-908C-BBD012FE737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FB4E79-56E6-4C12-9DFA-0F7E2279F06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C5BAF-E14A-4629-A702-A70FD2A69BE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2DBE0-773F-49CB-BD62-02617206339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49682-C01B-4EDC-A226-C717C8E9B85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FEC76-13B8-4F2F-ACE9-EFBD940C498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5A083-6CE5-4521-9BF1-C6E80C5CD19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A3230-CA8C-4036-AF7C-C08A79A6D47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96571-D50C-46AD-9C93-4D0C59F9BBC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1E1EE-37DB-4EFE-8F4E-A8A6E49D325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5CF4DD-38D5-413C-922A-A50645313DC6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it/imgres?imgurl=http://www.peaceheroes.com/images/shirinebadi.jpg&amp;imgrefurl=http://www.peaceheroes.com/PeaceHeroes/shirinebadi.htm&amp;usg=__7OxDXEt_To6aIsM3zuRlT4av454=&amp;h=362&amp;w=283&amp;sz=55&amp;hl=it&amp;start=14&amp;um=1&amp;tbnid=WB7bOWUC83EUVM:&amp;tbnh=121&amp;tbnw=95&amp;prev=/images%3Fq%3Dshirin%2Bebadi%26um%3D1%26hl%3Dit%26sa%3DN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it/imgres?imgurl=http://www.tunisitri.net/photo/Ebadi.jpg&amp;imgrefurl=http://www.tunisitri.net/interview/interv26.htm&amp;usg=__D0cVkFyEb7-yHgJEeoURAdZcQGs=&amp;h=1425&amp;w=917&amp;sz=232&amp;hl=it&amp;start=47&amp;um=1&amp;tbnid=4Oe7AoTyJ5H5hM:&amp;tbnh=150&amp;tbnw=97&amp;prev=/images%3Fq%3Dshirin%2Bebadi%26start%3D40%26ndsp%3D20%26um%3D1%26hl%3Dit%26sa%3DN" TargetMode="External"/><Relationship Id="rId2" Type="http://schemas.openxmlformats.org/officeDocument/2006/relationships/hyperlink" Target="http://en.wikipedia.org/wiki/File:Iran_Awakening.jpg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hyperlink" Target="http://images.google.it/imgres?imgurl=http://www.worldproutassembly.org/images/iran_awakening.jpg&amp;imgrefurl=http://www.worldproutassembly.org/archives/2006/05/iran_awakening.html&amp;usg=__B6rJ9Q73PeMlxpfkAy-r-04G_xc=&amp;h=500&amp;w=329&amp;sz=36&amp;hl=it&amp;start=38&amp;um=1&amp;tbnid=97cSB3fN4btyxM:&amp;tbnh=130&amp;tbnw=86&amp;prev=/images%3Fq%3Dshirin%2Bebadi%26start%3D20%26ndsp%3D20%26um%3D1%26hl%3Dit%26sa%3DN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it/imgres?imgurl=http://www.writespirit.net/authors/shirin_ebadi/shirin-ebadi-pic&amp;imgrefurl=http://www.writespirit.net/authors/shirin_ebadi/&amp;usg=__uybv1O5cN6_X_idP3kT0NK_0rrw=&amp;h=243&amp;w=197&amp;sz=12&amp;hl=it&amp;start=60&amp;um=1&amp;tbnid=MwKdkQdRVdj9GM:&amp;tbnh=110&amp;tbnw=89&amp;prev=/images%3Fq%3Dshirin%2Bebadi%26start%3D40%26ndsp%3D20%26um%3D1%26hl%3Dit%26sa%3DN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188913"/>
            <a:ext cx="6265862" cy="1470025"/>
          </a:xfrm>
        </p:spPr>
        <p:txBody>
          <a:bodyPr/>
          <a:lstStyle/>
          <a:p>
            <a:r>
              <a:rPr lang="it-IT" b="1">
                <a:solidFill>
                  <a:schemeClr val="bg1"/>
                </a:solidFill>
                <a:latin typeface="Comic Sans MS" pitchFamily="66" charset="0"/>
              </a:rPr>
              <a:t>SHIRIN EBADI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4076700"/>
            <a:ext cx="4464050" cy="2447925"/>
          </a:xfrm>
        </p:spPr>
        <p:txBody>
          <a:bodyPr/>
          <a:lstStyle/>
          <a:p>
            <a:pPr algn="l"/>
            <a:r>
              <a:rPr lang="it-IT" sz="2800" b="1">
                <a:solidFill>
                  <a:schemeClr val="bg1"/>
                </a:solidFill>
                <a:latin typeface="Comic Sans MS" pitchFamily="66" charset="0"/>
              </a:rPr>
              <a:t>Iranian lawyear, human rights activist and founder of Children’s Rights Support Association in Iran.</a:t>
            </a:r>
          </a:p>
          <a:p>
            <a:pPr algn="l"/>
            <a:endParaRPr lang="it-IT" sz="2800" b="1">
              <a:solidFill>
                <a:schemeClr val="bg1"/>
              </a:solidFill>
              <a:latin typeface="Comic Sans MS" pitchFamily="66" charset="0"/>
            </a:endParaRPr>
          </a:p>
          <a:p>
            <a:pPr algn="l"/>
            <a:endParaRPr lang="it-IT" sz="2800" b="1">
              <a:solidFill>
                <a:schemeClr val="accent2"/>
              </a:solidFill>
              <a:latin typeface="Microsoft Sans Serif" pitchFamily="34" charset="0"/>
            </a:endParaRPr>
          </a:p>
          <a:p>
            <a:pPr algn="l"/>
            <a:endParaRPr lang="it-IT" sz="2800">
              <a:solidFill>
                <a:schemeClr val="accent2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FF33"/>
            </a:gs>
            <a:gs pos="100000">
              <a:srgbClr val="33CC3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9875"/>
            <a:ext cx="8229600" cy="1143000"/>
          </a:xfrm>
        </p:spPr>
        <p:txBody>
          <a:bodyPr/>
          <a:lstStyle/>
          <a:p>
            <a:r>
              <a:rPr lang="it-IT" sz="3200" b="1">
                <a:solidFill>
                  <a:schemeClr val="accent2"/>
                </a:solidFill>
                <a:latin typeface="Comic Sans MS" pitchFamily="66" charset="0"/>
              </a:rPr>
              <a:t>ACTIVITIES OF SHIRIN EBADI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11288"/>
            <a:ext cx="5256212" cy="4465637"/>
          </a:xfrm>
        </p:spPr>
        <p:txBody>
          <a:bodyPr/>
          <a:lstStyle/>
          <a:p>
            <a:pPr>
              <a:buFontTx/>
              <a:buNone/>
            </a:pP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Following the Iranian Revolution in 1979, conservative clerics insisted that Islam prohibits women from becoming judges.</a:t>
            </a:r>
          </a:p>
          <a:p>
            <a:pPr>
              <a:buFontTx/>
              <a:buNone/>
            </a:pP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Ebadi has also defended various cases of child abuse and a few cases dealing with bans of periodicals.</a:t>
            </a:r>
          </a:p>
          <a:p>
            <a:pPr>
              <a:buFontTx/>
              <a:buNone/>
            </a:pP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She has also established two non-governmental organization in Iran: </a:t>
            </a:r>
          </a:p>
          <a:p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THE SOCIETY FOR PROTECTING THE RIGHTS OF THE CHILD</a:t>
            </a:r>
          </a:p>
          <a:p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THE DEFENDERS OF HUMAN RIGHTS OF THE CHILD.</a:t>
            </a:r>
          </a:p>
          <a:p>
            <a:pPr>
              <a:buFontTx/>
              <a:buNone/>
            </a:pP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Following receiving the Nobel Prize, Ebadi has lectured, taught and received awards in different countries.    </a:t>
            </a:r>
          </a:p>
        </p:txBody>
      </p:sp>
      <p:pic>
        <p:nvPicPr>
          <p:cNvPr id="10256" name="Picture 16" descr="shirinebadi">
            <a:hlinkClick r:id="rId2"/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 rot="695835">
            <a:off x="5722938" y="1846263"/>
            <a:ext cx="2949575" cy="3743325"/>
          </a:xfrm>
          <a:ln/>
        </p:spPr>
      </p:pic>
    </p:spTree>
  </p:cSld>
  <p:clrMapOvr>
    <a:masterClrMapping/>
  </p:clrMapOvr>
  <p:transition spd="med" advClick="0" advTm="35000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33"/>
            </a:gs>
            <a:gs pos="100000">
              <a:srgbClr val="6CE8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>
                <a:solidFill>
                  <a:schemeClr val="accent2"/>
                </a:solidFill>
                <a:latin typeface="Comic Sans MS" pitchFamily="66" charset="0"/>
              </a:rPr>
              <a:t>SOCIAL ACTIVITIES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4038600" cy="4924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Cofounder of the association for Support of children’s Rights (1995).</a:t>
            </a:r>
          </a:p>
          <a:p>
            <a:pPr>
              <a:lnSpc>
                <a:spcPct val="80000"/>
              </a:lnSpc>
            </a:pPr>
            <a:endParaRPr lang="it-IT" sz="1800" b="1">
              <a:solidFill>
                <a:schemeClr val="accent2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Cofounder of the Human Rights Defence Centre (2001).</a:t>
            </a:r>
          </a:p>
          <a:p>
            <a:pPr>
              <a:lnSpc>
                <a:spcPct val="80000"/>
              </a:lnSpc>
            </a:pPr>
            <a:endParaRPr lang="it-IT" sz="1800" b="1">
              <a:solidFill>
                <a:schemeClr val="accent2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Representing families of serial murder victims.</a:t>
            </a:r>
          </a:p>
          <a:p>
            <a:pPr>
              <a:lnSpc>
                <a:spcPct val="80000"/>
              </a:lnSpc>
            </a:pPr>
            <a:endParaRPr lang="it-IT" sz="1800" b="1">
              <a:solidFill>
                <a:schemeClr val="accent2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Representing several journalist or their families, accused or sentenced in relation to freedom of expression.</a:t>
            </a:r>
          </a:p>
          <a:p>
            <a:pPr>
              <a:lnSpc>
                <a:spcPct val="80000"/>
              </a:lnSpc>
            </a:pPr>
            <a:endParaRPr lang="it-IT" sz="1800" b="1">
              <a:solidFill>
                <a:schemeClr val="accent2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Proposing to the Islamic consultative Assembly to ratify a law on prohibiting all forms of violence against children (2002).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it-IT" sz="1800" b="1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11277" name="Picture 13" descr="WNNimage-ShirinEbadi-IranwomensLaw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39412">
            <a:off x="4787900" y="2349500"/>
            <a:ext cx="3887788" cy="2582863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3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CE818"/>
            </a:gs>
            <a:gs pos="50000">
              <a:srgbClr val="CCFF33"/>
            </a:gs>
            <a:gs pos="100000">
              <a:srgbClr val="6CE81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42875"/>
            <a:ext cx="8229600" cy="765175"/>
          </a:xfrm>
        </p:spPr>
        <p:txBody>
          <a:bodyPr/>
          <a:lstStyle/>
          <a:p>
            <a:r>
              <a:rPr lang="it-IT" sz="3200" b="1">
                <a:solidFill>
                  <a:schemeClr val="accent2"/>
                </a:solidFill>
                <a:latin typeface="Comic Sans MS" pitchFamily="66" charset="0"/>
              </a:rPr>
              <a:t>HONOURS AND AWARDS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908050"/>
            <a:ext cx="5916613" cy="587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Awarded plate by Human Rights Watch, 1996.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Awarded Rafto Prize, Human Rights Prize in Norway, 2001.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Nobel Peace Prize, 2003.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International Democracy Award, 2004.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Honorary doctorate, University of Maryland, College Park, 2004.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Honorary doctorate, University of Toronto, 2004.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Honorary doctorate, Australian Catholic University, 2005.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Honorary doctorate, University of San Francisco, 2005.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Honorary doctorate, Concordia University, 2005.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Honorary doctorate, The University of York, 2005.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Honorary doctorate, Université Jean Moulin in Lyon, 2005.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UCI Citizen Peacebuilding Award, 2005.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The Golden Plate Award by the Academy of Achievement, 2005.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Legion of Honor award, 2006.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Honorary doctorate, Loyola University Chicago, 2007.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Honorary Doctorate The New School University, 2007. </a:t>
            </a:r>
          </a:p>
          <a:p>
            <a:pPr>
              <a:lnSpc>
                <a:spcPct val="80000"/>
              </a:lnSpc>
            </a:pP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One of </a:t>
            </a:r>
            <a:r>
              <a:rPr lang="it-IT" sz="1600" b="1" i="1">
                <a:solidFill>
                  <a:schemeClr val="accent2"/>
                </a:solidFill>
                <a:latin typeface="Comic Sans MS" pitchFamily="66" charset="0"/>
              </a:rPr>
              <a:t>A Different View'</a:t>
            </a:r>
            <a:r>
              <a:rPr lang="it-IT" sz="1600" b="1">
                <a:solidFill>
                  <a:schemeClr val="accent2"/>
                </a:solidFill>
                <a:latin typeface="Comic Sans MS" pitchFamily="66" charset="0"/>
              </a:rPr>
              <a:t>s 15 Champions of World Democracy, 2008.</a:t>
            </a:r>
            <a:r>
              <a:rPr lang="it-IT" sz="1400" b="1">
                <a:solidFill>
                  <a:schemeClr val="accent2"/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8201" name="Picture 9" descr="EbadiLawCommencement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 rot="847046">
            <a:off x="6099175" y="2708275"/>
            <a:ext cx="2652713" cy="2427288"/>
          </a:xfrm>
          <a:noFill/>
          <a:ln/>
        </p:spPr>
      </p:pic>
    </p:spTree>
  </p:cSld>
  <p:clrMapOvr>
    <a:masterClrMapping/>
  </p:clrMapOvr>
  <p:transition spd="med" advClick="0" advTm="50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33"/>
            </a:gs>
            <a:gs pos="100000">
              <a:srgbClr val="6CE81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15913"/>
            <a:ext cx="8291513" cy="2089151"/>
          </a:xfrm>
        </p:spPr>
        <p:txBody>
          <a:bodyPr/>
          <a:lstStyle/>
          <a:p>
            <a:r>
              <a:rPr lang="it-IT" sz="3200" b="1">
                <a:solidFill>
                  <a:schemeClr val="accent2"/>
                </a:solidFill>
                <a:latin typeface="Comic Sans MS" pitchFamily="66" charset="0"/>
              </a:rPr>
              <a:t>BIBLIOGRAPHY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95513" y="1196975"/>
            <a:ext cx="4681537" cy="5040313"/>
          </a:xfrm>
        </p:spPr>
        <p:txBody>
          <a:bodyPr/>
          <a:lstStyle/>
          <a:p>
            <a:pPr>
              <a:buFontTx/>
              <a:buNone/>
            </a:pPr>
            <a:r>
              <a:rPr lang="it-IT" sz="1800">
                <a:hlinkClick r:id="rId2" tooltip="Enlarge"/>
              </a:rPr>
              <a:t> </a:t>
            </a:r>
            <a:endParaRPr lang="it-IT" sz="1800" i="1"/>
          </a:p>
          <a:p>
            <a:r>
              <a:rPr lang="it-IT" sz="1800" b="1" i="1">
                <a:solidFill>
                  <a:schemeClr val="accent2"/>
                </a:solidFill>
                <a:latin typeface="Comic Sans MS" pitchFamily="66" charset="0"/>
              </a:rPr>
              <a:t>The Rights of the Child. A Study of Legal Aspects of Children's Rights in Iran</a:t>
            </a: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, 1994.</a:t>
            </a:r>
          </a:p>
          <a:p>
            <a:pPr>
              <a:buFontTx/>
              <a:buNone/>
            </a:pP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 </a:t>
            </a:r>
          </a:p>
          <a:p>
            <a:r>
              <a:rPr lang="it-IT" sz="1800" b="1" i="1">
                <a:solidFill>
                  <a:schemeClr val="accent2"/>
                </a:solidFill>
                <a:latin typeface="Comic Sans MS" pitchFamily="66" charset="0"/>
              </a:rPr>
              <a:t>History and Documentation of Human Rights in Iran, </a:t>
            </a: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2000. </a:t>
            </a:r>
          </a:p>
          <a:p>
            <a:pPr>
              <a:buFontTx/>
              <a:buNone/>
            </a:pPr>
            <a:endParaRPr lang="it-IT" sz="1800" b="1">
              <a:solidFill>
                <a:schemeClr val="accent2"/>
              </a:solidFill>
              <a:latin typeface="Comic Sans MS" pitchFamily="66" charset="0"/>
            </a:endParaRPr>
          </a:p>
          <a:p>
            <a:r>
              <a:rPr lang="it-IT" sz="1800" b="1" i="1">
                <a:solidFill>
                  <a:schemeClr val="accent2"/>
                </a:solidFill>
                <a:latin typeface="Comic Sans MS" pitchFamily="66" charset="0"/>
              </a:rPr>
              <a:t>Democracy, human rights, and Islam in modern Iran: Psychological, social and cultural perspectives</a:t>
            </a: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, 2003.</a:t>
            </a:r>
          </a:p>
          <a:p>
            <a:pPr>
              <a:buFontTx/>
              <a:buNone/>
            </a:pPr>
            <a:endParaRPr lang="it-IT" sz="1800" b="1">
              <a:solidFill>
                <a:schemeClr val="accent2"/>
              </a:solidFill>
              <a:latin typeface="Comic Sans MS" pitchFamily="66" charset="0"/>
            </a:endParaRPr>
          </a:p>
          <a:p>
            <a:r>
              <a:rPr lang="it-IT" sz="1800" b="1" i="1">
                <a:solidFill>
                  <a:schemeClr val="accent2"/>
                </a:solidFill>
                <a:latin typeface="Comic Sans MS" pitchFamily="66" charset="0"/>
              </a:rPr>
              <a:t>Iran Awakening: A Memoir of Revolution and Hope</a:t>
            </a: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, 2006.</a:t>
            </a:r>
          </a:p>
          <a:p>
            <a:pPr>
              <a:buFontTx/>
              <a:buNone/>
            </a:pPr>
            <a:endParaRPr lang="it-IT" sz="1800" b="1">
              <a:solidFill>
                <a:schemeClr val="accent2"/>
              </a:solidFill>
              <a:latin typeface="Comic Sans MS" pitchFamily="66" charset="0"/>
            </a:endParaRPr>
          </a:p>
          <a:p>
            <a:r>
              <a:rPr lang="it-IT" sz="1800" b="1" i="1">
                <a:solidFill>
                  <a:schemeClr val="accent2"/>
                </a:solidFill>
                <a:latin typeface="Comic Sans MS" pitchFamily="66" charset="0"/>
              </a:rPr>
              <a:t>Refugee Rights in Iran</a:t>
            </a:r>
            <a:r>
              <a:rPr lang="it-IT" sz="1800" b="1">
                <a:solidFill>
                  <a:schemeClr val="accent2"/>
                </a:solidFill>
                <a:latin typeface="Comic Sans MS" pitchFamily="66" charset="0"/>
              </a:rPr>
              <a:t>, 2008.</a:t>
            </a:r>
          </a:p>
          <a:p>
            <a:endParaRPr lang="it-IT" sz="1800" b="1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13317" name="Picture 5" descr="Ebadi">
            <a:hlinkClick r:id="rId3"/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 rot="20933560">
            <a:off x="560388" y="477838"/>
            <a:ext cx="1490662" cy="2303462"/>
          </a:xfrm>
          <a:ln/>
        </p:spPr>
      </p:pic>
      <p:pic>
        <p:nvPicPr>
          <p:cNvPr id="13320" name="Picture 8" descr="iran_awakening">
            <a:hlinkClick r:id="rId5"/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6"/>
          <a:srcRect/>
          <a:stretch>
            <a:fillRect/>
          </a:stretch>
        </p:blipFill>
        <p:spPr>
          <a:xfrm rot="853901">
            <a:off x="6948488" y="3790950"/>
            <a:ext cx="1571625" cy="2374900"/>
          </a:xfrm>
          <a:ln/>
        </p:spPr>
      </p:pic>
    </p:spTree>
  </p:cSld>
  <p:clrMapOvr>
    <a:masterClrMapping/>
  </p:clrMapOvr>
  <p:transition spd="slow" advClick="0" advTm="30000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33"/>
            </a:gs>
            <a:gs pos="100000">
              <a:srgbClr val="6CE8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5" descr="shirin-ebadi-pic">
            <a:hlinkClick r:id="rId2"/>
          </p:cNvPr>
          <p:cNvPicPr>
            <a:picLocks noChangeAspect="1" noChangeArrowheads="1"/>
          </p:cNvPicPr>
          <p:nvPr>
            <p:ph/>
          </p:nvPr>
        </p:nvPicPr>
        <p:blipFill>
          <a:blip r:embed="rId3">
            <a:lum bright="-6000"/>
          </a:blip>
          <a:srcRect/>
          <a:stretch>
            <a:fillRect/>
          </a:stretch>
        </p:blipFill>
        <p:spPr>
          <a:xfrm rot="721498">
            <a:off x="4643438" y="1341438"/>
            <a:ext cx="3729037" cy="4608512"/>
          </a:xfrm>
          <a:ln/>
        </p:spPr>
      </p:pic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684213" y="1196975"/>
            <a:ext cx="360045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 b="1">
                <a:solidFill>
                  <a:schemeClr val="accent2"/>
                </a:solidFill>
                <a:latin typeface="Comic Sans MS" pitchFamily="66" charset="0"/>
              </a:rPr>
              <a:t>Created by</a:t>
            </a:r>
          </a:p>
          <a:p>
            <a:pPr algn="ctr">
              <a:spcBef>
                <a:spcPct val="50000"/>
              </a:spcBef>
            </a:pPr>
            <a:endParaRPr lang="it-IT" sz="2000" b="1">
              <a:solidFill>
                <a:schemeClr val="accent2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it-IT" sz="2000" b="1">
                <a:solidFill>
                  <a:schemeClr val="accent2"/>
                </a:solidFill>
                <a:latin typeface="Comic Sans MS" pitchFamily="66" charset="0"/>
              </a:rPr>
              <a:t>Garbin Michela </a:t>
            </a:r>
          </a:p>
          <a:p>
            <a:pPr algn="ctr">
              <a:spcBef>
                <a:spcPct val="50000"/>
              </a:spcBef>
            </a:pPr>
            <a:r>
              <a:rPr lang="it-IT" sz="2000" b="1">
                <a:solidFill>
                  <a:schemeClr val="accent2"/>
                </a:solidFill>
                <a:latin typeface="Comic Sans MS" pitchFamily="66" charset="0"/>
              </a:rPr>
              <a:t>Valentina Occhio </a:t>
            </a:r>
          </a:p>
          <a:p>
            <a:pPr algn="ctr">
              <a:spcBef>
                <a:spcPct val="50000"/>
              </a:spcBef>
            </a:pPr>
            <a:r>
              <a:rPr lang="it-IT" sz="2000" b="1">
                <a:solidFill>
                  <a:schemeClr val="accent2"/>
                </a:solidFill>
                <a:latin typeface="Comic Sans MS" pitchFamily="66" charset="0"/>
              </a:rPr>
              <a:t>Marta Sponton</a:t>
            </a:r>
          </a:p>
          <a:p>
            <a:pPr algn="ctr">
              <a:spcBef>
                <a:spcPct val="50000"/>
              </a:spcBef>
            </a:pPr>
            <a:r>
              <a:rPr lang="it-IT" sz="2000" b="1">
                <a:solidFill>
                  <a:schemeClr val="accent2"/>
                </a:solidFill>
                <a:latin typeface="Comic Sans MS" pitchFamily="66" charset="0"/>
              </a:rPr>
              <a:t>Diletta Zennaro</a:t>
            </a:r>
          </a:p>
        </p:txBody>
      </p:sp>
    </p:spTree>
  </p:cSld>
  <p:clrMapOvr>
    <a:masterClrMapping/>
  </p:clrMapOvr>
  <p:transition spd="med" advClick="0" advTm="7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9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9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9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9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9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9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94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94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418</Words>
  <Application>Microsoft PowerPoint</Application>
  <PresentationFormat>Presentazione su schermo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Comic Sans MS</vt:lpstr>
      <vt:lpstr>Microsoft Sans Serif</vt:lpstr>
      <vt:lpstr>Struttura predefinita</vt:lpstr>
      <vt:lpstr>SHIRIN EBADI</vt:lpstr>
      <vt:lpstr>ACTIVITIES OF SHIRIN EBADI</vt:lpstr>
      <vt:lpstr>SOCIAL ACTIVITIES</vt:lpstr>
      <vt:lpstr>HONOURS AND AWARDS</vt:lpstr>
      <vt:lpstr>BIBLIOGRAPHY</vt:lpstr>
      <vt:lpstr>Diapositiva 6</vt:lpstr>
    </vt:vector>
  </TitlesOfParts>
  <Company>Liceo Classico Statale Bocchi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SHIRIN EBADI</dc:title>
  <dc:creator>STUDENTE</dc:creator>
  <cp:lastModifiedBy>Ivo Standard 1</cp:lastModifiedBy>
  <cp:revision>11</cp:revision>
  <dcterms:created xsi:type="dcterms:W3CDTF">2008-12-06T08:45:32Z</dcterms:created>
  <dcterms:modified xsi:type="dcterms:W3CDTF">2009-04-01T17:55:47Z</dcterms:modified>
</cp:coreProperties>
</file>