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7" r:id="rId11"/>
    <p:sldId id="266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Territorio</c:v>
                </c:pt>
              </c:strCache>
            </c:strRef>
          </c:tx>
          <c:dPt>
            <c:idx val="0"/>
            <c:bubble3D val="0"/>
            <c:explosion val="18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Sup. agricola</c:v>
                </c:pt>
                <c:pt idx="1">
                  <c:v>altre dest.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129667</c:v>
                </c:pt>
                <c:pt idx="1">
                  <c:v>49233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499966185446041"/>
          <c:y val="0.2690736470094941"/>
          <c:w val="0.53870229403203862"/>
          <c:h val="0.47223696426966966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Popolazione</c:v>
                </c:pt>
              </c:strCache>
            </c:strRef>
          </c:tx>
          <c:explosion val="25"/>
          <c:dPt>
            <c:idx val="1"/>
            <c:bubble3D val="0"/>
            <c:explosion val="22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Agricoltura</c:v>
                </c:pt>
                <c:pt idx="1">
                  <c:v>Altre attività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15240</c:v>
                </c:pt>
                <c:pt idx="1">
                  <c:v>227109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3719486756551899E-2"/>
          <c:y val="0.4461960525921711"/>
          <c:w val="0.44529156489364219"/>
          <c:h val="0.55380394740782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Allevamenti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Foglio1!$A$2:$A$7</c:f>
              <c:strCache>
                <c:ptCount val="6"/>
                <c:pt idx="0">
                  <c:v>Bovini carne</c:v>
                </c:pt>
                <c:pt idx="1">
                  <c:v>bufalini</c:v>
                </c:pt>
                <c:pt idx="2">
                  <c:v>Suini</c:v>
                </c:pt>
                <c:pt idx="3">
                  <c:v>Ovicaprini</c:v>
                </c:pt>
                <c:pt idx="4">
                  <c:v>Equini</c:v>
                </c:pt>
                <c:pt idx="5">
                  <c:v>Avicoli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297</c:v>
                </c:pt>
                <c:pt idx="1">
                  <c:v>2</c:v>
                </c:pt>
                <c:pt idx="2">
                  <c:v>124</c:v>
                </c:pt>
                <c:pt idx="3">
                  <c:v>14</c:v>
                </c:pt>
                <c:pt idx="4">
                  <c:v>149</c:v>
                </c:pt>
                <c:pt idx="5">
                  <c:v>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Utilizzo superfice</c:v>
                </c:pt>
              </c:strCache>
            </c:strRef>
          </c:tx>
          <c:invertIfNegative val="0"/>
          <c:cat>
            <c:strRef>
              <c:f>Foglio1!$A$2:$A$7</c:f>
              <c:strCache>
                <c:ptCount val="6"/>
                <c:pt idx="0">
                  <c:v>Seminativo</c:v>
                </c:pt>
                <c:pt idx="1">
                  <c:v>Legnose agr.</c:v>
                </c:pt>
                <c:pt idx="2">
                  <c:v>Orti fam.</c:v>
                </c:pt>
                <c:pt idx="3">
                  <c:v>Prati perm.</c:v>
                </c:pt>
                <c:pt idx="4">
                  <c:v>Arb. Da legno</c:v>
                </c:pt>
                <c:pt idx="5">
                  <c:v>Boschi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113860.78</c:v>
                </c:pt>
                <c:pt idx="1">
                  <c:v>2888.91</c:v>
                </c:pt>
                <c:pt idx="2">
                  <c:v>127.12</c:v>
                </c:pt>
                <c:pt idx="3">
                  <c:v>1038.1600000000001</c:v>
                </c:pt>
                <c:pt idx="4">
                  <c:v>815.78</c:v>
                </c:pt>
                <c:pt idx="5">
                  <c:v>461.83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3735680"/>
        <c:axId val="92921152"/>
      </c:barChart>
      <c:catAx>
        <c:axId val="33735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92921152"/>
        <c:crosses val="autoZero"/>
        <c:auto val="1"/>
        <c:lblAlgn val="ctr"/>
        <c:lblOffset val="100"/>
        <c:noMultiLvlLbl val="0"/>
      </c:catAx>
      <c:valAx>
        <c:axId val="92921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735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19952085518888"/>
          <c:y val="0.3756008756963512"/>
          <c:w val="0.81843715546536444"/>
          <c:h val="0.5428796601964861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Seminativo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Cereali</c:v>
                </c:pt>
                <c:pt idx="1">
                  <c:v>Ortive</c:v>
                </c:pt>
                <c:pt idx="2">
                  <c:v>Foraggere avv.</c:v>
                </c:pt>
                <c:pt idx="3">
                  <c:v>Industriali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79475.92</c:v>
                </c:pt>
                <c:pt idx="1">
                  <c:v>3686.88</c:v>
                </c:pt>
                <c:pt idx="2">
                  <c:v>9136</c:v>
                </c:pt>
                <c:pt idx="3">
                  <c:v>21561.98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Superfici frutta</c:v>
                </c:pt>
              </c:strCache>
            </c:strRef>
          </c:tx>
          <c:explosion val="16"/>
          <c:dPt>
            <c:idx val="0"/>
            <c:bubble3D val="0"/>
            <c:explosion val="24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Foglio1!$A$2:$A$6</c:f>
              <c:strCache>
                <c:ptCount val="5"/>
                <c:pt idx="0">
                  <c:v>Pero</c:v>
                </c:pt>
                <c:pt idx="1">
                  <c:v>Melo</c:v>
                </c:pt>
                <c:pt idx="2">
                  <c:v>Pesco</c:v>
                </c:pt>
                <c:pt idx="3">
                  <c:v>Actinidia</c:v>
                </c:pt>
                <c:pt idx="4">
                  <c:v>Altre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1487</c:v>
                </c:pt>
                <c:pt idx="1">
                  <c:v>890</c:v>
                </c:pt>
                <c:pt idx="2">
                  <c:v>251</c:v>
                </c:pt>
                <c:pt idx="3">
                  <c:v>216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/>
          </a:pPr>
          <a:endParaRPr lang="it-IT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Coltivazioni BIO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Foglio1!$A$2:$A$11</c:f>
              <c:strCache>
                <c:ptCount val="10"/>
                <c:pt idx="0">
                  <c:v>Cereali</c:v>
                </c:pt>
                <c:pt idx="1">
                  <c:v>Legumi</c:v>
                </c:pt>
                <c:pt idx="2">
                  <c:v>Patate</c:v>
                </c:pt>
                <c:pt idx="3">
                  <c:v>Oleosi</c:v>
                </c:pt>
                <c:pt idx="4">
                  <c:v>Ortive</c:v>
                </c:pt>
                <c:pt idx="5">
                  <c:v>Foraggere</c:v>
                </c:pt>
                <c:pt idx="6">
                  <c:v>Prati</c:v>
                </c:pt>
                <c:pt idx="7">
                  <c:v>Vite</c:v>
                </c:pt>
                <c:pt idx="8">
                  <c:v>Fruttiferi</c:v>
                </c:pt>
                <c:pt idx="9">
                  <c:v>Altre</c:v>
                </c:pt>
              </c:strCache>
            </c:str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205.04</c:v>
                </c:pt>
                <c:pt idx="1">
                  <c:v>7</c:v>
                </c:pt>
                <c:pt idx="2">
                  <c:v>2.5</c:v>
                </c:pt>
                <c:pt idx="3">
                  <c:v>183</c:v>
                </c:pt>
                <c:pt idx="4">
                  <c:v>42.23</c:v>
                </c:pt>
                <c:pt idx="5">
                  <c:v>90.8</c:v>
                </c:pt>
                <c:pt idx="6">
                  <c:v>9.25</c:v>
                </c:pt>
                <c:pt idx="7">
                  <c:v>3.05</c:v>
                </c:pt>
                <c:pt idx="8">
                  <c:v>105.66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it-IT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97783-19BC-4D90-9A93-0966DC493140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0B1F-55E3-4AC2-B4F4-7E7D8A2636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4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0B1F-55E3-4AC2-B4F4-7E7D8A2636C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3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89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5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6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6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28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57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6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9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01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61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5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5D33B-9554-44F8-B806-7B0C2423B614}" type="datetimeFigureOut">
              <a:rPr lang="it-IT" smtClean="0"/>
              <a:t>26/05/2013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D8EA8-4335-460D-B50F-9DE6F2448C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671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1472208" cy="550912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1825" cy="34036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19" y="3403638"/>
            <a:ext cx="4571999" cy="34497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6" y="11565"/>
            <a:ext cx="4528592" cy="33920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" y="3403638"/>
            <a:ext cx="4619331" cy="34543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5" y="3429000"/>
            <a:ext cx="2619375" cy="17526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99592" y="2274838"/>
            <a:ext cx="77027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Lucida Calligraphy" pitchFamily="66" charset="0"/>
              </a:rPr>
              <a:t>L’AGRICOLTURA</a:t>
            </a:r>
          </a:p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Lucida Calligraphy" pitchFamily="66" charset="0"/>
              </a:rPr>
              <a:t>NELLA </a:t>
            </a:r>
          </a:p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Lucida Calligraphy" pitchFamily="66" charset="0"/>
              </a:rPr>
              <a:t>NOSTRA PROVINCIA</a:t>
            </a:r>
          </a:p>
        </p:txBody>
      </p:sp>
    </p:spTree>
    <p:extLst>
      <p:ext uri="{BB962C8B-B14F-4D97-AF65-F5344CB8AC3E}">
        <p14:creationId xmlns:p14="http://schemas.microsoft.com/office/powerpoint/2010/main" val="1274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5591" y="0"/>
            <a:ext cx="5256584" cy="170080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</a:t>
            </a: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vegetali</a:t>
            </a:r>
            <a:b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it-IT" sz="2000" b="1" dirty="0" smtClean="0">
                <a:latin typeface="Comic Sans MS" pitchFamily="66" charset="0"/>
              </a:rPr>
              <a:t>Orticole ha 3686,88</a:t>
            </a:r>
            <a:endParaRPr lang="it-IT" sz="4000" b="1" dirty="0">
              <a:latin typeface="Comic Sans MS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27735" y="1912048"/>
            <a:ext cx="2899894" cy="360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400" b="1" dirty="0" smtClean="0">
                <a:latin typeface="Comic Sans MS" pitchFamily="66" charset="0"/>
              </a:rPr>
              <a:t>Orticole coltivate in piena aria</a:t>
            </a:r>
            <a:endParaRPr lang="it-IT" sz="1400" b="1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5" y="4610100"/>
            <a:ext cx="457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8" y="2272087"/>
            <a:ext cx="456348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652120" y="4308949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Comic Sans MS" pitchFamily="66" charset="0"/>
              </a:rPr>
              <a:t>Orticole in coltura protetta</a:t>
            </a:r>
            <a:endParaRPr lang="it-IT" sz="1400" b="1" dirty="0">
              <a:latin typeface="Comic Sans MS" pitchFamily="66" charset="0"/>
            </a:endParaRPr>
          </a:p>
        </p:txBody>
      </p:sp>
      <p:pic>
        <p:nvPicPr>
          <p:cNvPr id="3074" name="Picture 2" descr="http://www.ortoveneto.it/administrator/uploads/image/NEW%20MARZO%202013/Lusia%20tipic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89"/>
            <a:ext cx="3049758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1.gstatic.com/images?q=tbn:ANd9GcQrP3sKDyU36MIOlkwP4Rk-vnlCH1lyl6le8jbz9h1n3TKQtdm-4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0" y="1916832"/>
            <a:ext cx="2869590" cy="21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gricoltura24.com/01NET/Photo_Library/996/serra_420x2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0100"/>
            <a:ext cx="3336305" cy="21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9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vegetali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1268760"/>
            <a:ext cx="6607526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>
                <a:latin typeface="Comic Sans MS" pitchFamily="66" charset="0"/>
              </a:rPr>
              <a:t>Mercati orticole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Lusia e Rosolina sono i più importanti comprensori della provincia, sede dei relativi mercati ortofrutticoli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1026" name="Picture 2" descr="C:\Users\ChaosVII\Desktop\RELAZIONE\logo_lu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7" y="2164272"/>
            <a:ext cx="144739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osVII\Desktop\RELAZIONE\logo-ce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17179"/>
            <a:ext cx="1287463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82757" y="3317642"/>
            <a:ext cx="3312368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it-IT" sz="1600" b="1" dirty="0" smtClean="0">
                <a:latin typeface="Comic Sans MS" pitchFamily="66" charset="0"/>
              </a:rPr>
              <a:t>Prodotti principali</a:t>
            </a:r>
          </a:p>
          <a:p>
            <a:pPr algn="just"/>
            <a:endParaRPr lang="it-IT" sz="1600" dirty="0">
              <a:latin typeface="Comic Sans MS" pitchFamily="66" charset="0"/>
            </a:endParaRPr>
          </a:p>
          <a:p>
            <a:pPr algn="just"/>
            <a:r>
              <a:rPr lang="it-IT" sz="1600" dirty="0" smtClean="0">
                <a:latin typeface="Comic Sans MS" pitchFamily="66" charset="0"/>
              </a:rPr>
              <a:t>Aglio</a:t>
            </a:r>
            <a:r>
              <a:rPr lang="it-IT" sz="1600" dirty="0">
                <a:latin typeface="Comic Sans MS" pitchFamily="66" charset="0"/>
              </a:rPr>
              <a:t>	</a:t>
            </a:r>
            <a:r>
              <a:rPr lang="it-IT" sz="1600" dirty="0" smtClean="0">
                <a:latin typeface="Comic Sans MS" pitchFamily="66" charset="0"/>
              </a:rPr>
              <a:t>	</a:t>
            </a:r>
            <a:r>
              <a:rPr lang="it-IT" sz="1600" dirty="0">
                <a:latin typeface="Comic Sans MS" pitchFamily="66" charset="0"/>
              </a:rPr>
              <a:t>B</a:t>
            </a:r>
            <a:r>
              <a:rPr lang="it-IT" sz="1600" dirty="0" smtClean="0">
                <a:latin typeface="Comic Sans MS" pitchFamily="66" charset="0"/>
              </a:rPr>
              <a:t>ieta costa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Carote		Cavoli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Cavolfiori		Cipollotti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Fagioli		Lattughe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Melanzana	Melone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Patate dolci	Peperoni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Pomodori</a:t>
            </a:r>
            <a:r>
              <a:rPr lang="it-IT" sz="1600" dirty="0">
                <a:latin typeface="Comic Sans MS" pitchFamily="66" charset="0"/>
              </a:rPr>
              <a:t>	</a:t>
            </a:r>
            <a:r>
              <a:rPr lang="it-IT" sz="1600" dirty="0" smtClean="0">
                <a:latin typeface="Comic Sans MS" pitchFamily="66" charset="0"/>
              </a:rPr>
              <a:t>	Porro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Prezzemolo	Radicchi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Ravanello		Sedano</a:t>
            </a:r>
          </a:p>
          <a:p>
            <a:pPr algn="just"/>
            <a:r>
              <a:rPr lang="it-IT" sz="1600" dirty="0" smtClean="0">
                <a:latin typeface="Comic Sans MS" pitchFamily="66" charset="0"/>
              </a:rPr>
              <a:t>Zucche		Zucchini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4105406"/>
            <a:ext cx="22333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Comic Sans MS" pitchFamily="66" charset="0"/>
              </a:rPr>
              <a:t>Prodotti principali</a:t>
            </a:r>
          </a:p>
          <a:p>
            <a:endParaRPr lang="it-IT" sz="1600" dirty="0">
              <a:latin typeface="Comic Sans MS" pitchFamily="66" charset="0"/>
            </a:endParaRPr>
          </a:p>
          <a:p>
            <a:r>
              <a:rPr lang="it-IT" sz="1600" dirty="0" smtClean="0">
                <a:latin typeface="Comic Sans MS" pitchFamily="66" charset="0"/>
              </a:rPr>
              <a:t>Carote</a:t>
            </a:r>
          </a:p>
          <a:p>
            <a:r>
              <a:rPr lang="it-IT" sz="1600" dirty="0" smtClean="0">
                <a:latin typeface="Comic Sans MS" pitchFamily="66" charset="0"/>
              </a:rPr>
              <a:t>Cipolla bianca</a:t>
            </a:r>
          </a:p>
          <a:p>
            <a:r>
              <a:rPr lang="it-IT" sz="1600" dirty="0" smtClean="0">
                <a:latin typeface="Comic Sans MS" pitchFamily="66" charset="0"/>
              </a:rPr>
              <a:t>Cocomero</a:t>
            </a:r>
          </a:p>
          <a:p>
            <a:r>
              <a:rPr lang="it-IT" sz="1600" dirty="0" smtClean="0">
                <a:latin typeface="Comic Sans MS" pitchFamily="66" charset="0"/>
              </a:rPr>
              <a:t>Melone</a:t>
            </a:r>
          </a:p>
          <a:p>
            <a:r>
              <a:rPr lang="it-IT" sz="1600" dirty="0" smtClean="0">
                <a:latin typeface="Comic Sans MS" pitchFamily="66" charset="0"/>
              </a:rPr>
              <a:t>Patata</a:t>
            </a:r>
          </a:p>
          <a:p>
            <a:r>
              <a:rPr lang="it-IT" sz="1600" dirty="0" smtClean="0">
                <a:latin typeface="Comic Sans MS" pitchFamily="66" charset="0"/>
              </a:rPr>
              <a:t>Pomodoro S. Marzano</a:t>
            </a:r>
          </a:p>
          <a:p>
            <a:r>
              <a:rPr lang="it-IT" sz="1600" dirty="0" smtClean="0">
                <a:latin typeface="Comic Sans MS" pitchFamily="66" charset="0"/>
              </a:rPr>
              <a:t>Radicchi</a:t>
            </a:r>
          </a:p>
        </p:txBody>
      </p:sp>
      <p:pic>
        <p:nvPicPr>
          <p:cNvPr id="4100" name="Picture 4" descr="http://t0.gstatic.com/images?q=tbn:ANd9GcT5jHYvJr6Icy1zb3BEJAIOQ-a7qABn9DWBpn7chVZ4A-3F2Qf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58" y="116632"/>
            <a:ext cx="2619375" cy="14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0.gstatic.com/images?q=tbn:ANd9GcTRyzMzMgJqK6mWELf35-56axioNUXA5D0TzpL76tL1GW4D0Pb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86414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ovigooggi.it/files/2009/04/radicchio-rosso-chioggia-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145"/>
            <a:ext cx="2612691" cy="174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vegetali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>
                <a:latin typeface="Comic Sans MS" pitchFamily="66" charset="0"/>
              </a:rPr>
              <a:t>Legnose agrarie ha 2.888,91  </a:t>
            </a:r>
            <a:r>
              <a:rPr lang="it-IT" sz="2000" b="1" dirty="0" smtClean="0">
                <a:latin typeface="Comic Sans MS" pitchFamily="66" charset="0"/>
              </a:rPr>
              <a:t>nr. 1656 aziende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2736" y="2708920"/>
            <a:ext cx="3440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Frutticoltura  ha 2194,10</a:t>
            </a:r>
          </a:p>
          <a:p>
            <a:r>
              <a:rPr lang="it-IT" sz="1400" dirty="0" smtClean="0">
                <a:latin typeface="Comic Sans MS" pitchFamily="66" charset="0"/>
              </a:rPr>
              <a:t>(pero, melo, pesco e actinidia)</a:t>
            </a:r>
          </a:p>
          <a:p>
            <a:r>
              <a:rPr lang="it-IT" sz="2000" b="1" dirty="0" smtClean="0">
                <a:latin typeface="Comic Sans MS" pitchFamily="66" charset="0"/>
              </a:rPr>
              <a:t>Vite  ha 365,67</a:t>
            </a:r>
          </a:p>
          <a:p>
            <a:r>
              <a:rPr lang="it-IT" sz="2000" b="1" dirty="0" smtClean="0">
                <a:latin typeface="Comic Sans MS" pitchFamily="66" charset="0"/>
              </a:rPr>
              <a:t>Altre  ha 25,43</a:t>
            </a:r>
          </a:p>
          <a:p>
            <a:r>
              <a:rPr lang="it-IT" sz="1400" dirty="0" smtClean="0">
                <a:latin typeface="Comic Sans MS" pitchFamily="66" charset="0"/>
              </a:rPr>
              <a:t>(albicocche, ciliegio e olivo)</a:t>
            </a:r>
            <a:endParaRPr lang="it-IT" sz="1400" dirty="0">
              <a:latin typeface="Comic Sans MS" pitchFamily="66" charset="0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188635127"/>
              </p:ext>
            </p:extLst>
          </p:nvPr>
        </p:nvGraphicFramePr>
        <p:xfrm>
          <a:off x="4283968" y="2852936"/>
          <a:ext cx="47761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4" name="Picture 4" descr="http://www.spinazzespa.it/img/profilo_capan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6" y="4325048"/>
            <a:ext cx="3760988" cy="235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0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186808" cy="85010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Agricoltura </a:t>
            </a:r>
            <a:r>
              <a:rPr lang="it-IT" sz="4000" b="1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bio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37079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latin typeface="Comic Sans MS" pitchFamily="66" charset="0"/>
              </a:rPr>
              <a:t>Superfice ha 656,17</a:t>
            </a:r>
          </a:p>
          <a:p>
            <a:pPr marL="0" indent="0">
              <a:buNone/>
            </a:pPr>
            <a:r>
              <a:rPr lang="it-IT" sz="2400" dirty="0" smtClean="0">
                <a:latin typeface="Comic Sans MS" pitchFamily="66" charset="0"/>
              </a:rPr>
              <a:t>Nr. Aziende 40</a:t>
            </a: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Cereali		ha 205,04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Legumi secchi	ha 7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Patate		ha 2,5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Semi oleosi	ha 183,54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Ortive		ha 42,23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Foraggere avv.	ha 90,80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Prati </a:t>
            </a:r>
            <a:r>
              <a:rPr lang="it-IT" sz="2000" dirty="0" err="1" smtClean="0">
                <a:latin typeface="Comic Sans MS" pitchFamily="66" charset="0"/>
              </a:rPr>
              <a:t>perman</a:t>
            </a:r>
            <a:r>
              <a:rPr lang="it-IT" sz="2000" dirty="0" smtClean="0">
                <a:latin typeface="Comic Sans MS" pitchFamily="66" charset="0"/>
              </a:rPr>
              <a:t>.	ha 9,25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Vite		ha 3,05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Fruttiferi	ha 105,66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Altre		ha 7,10</a:t>
            </a:r>
            <a:endParaRPr lang="it-IT" sz="2000" dirty="0">
              <a:latin typeface="Comic Sans MS" pitchFamily="66" charset="0"/>
            </a:endParaRPr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844720260"/>
              </p:ext>
            </p:extLst>
          </p:nvPr>
        </p:nvGraphicFramePr>
        <p:xfrm>
          <a:off x="4067944" y="332656"/>
          <a:ext cx="50760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139952" y="4869160"/>
            <a:ext cx="32303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omic Sans MS" pitchFamily="66" charset="0"/>
              </a:rPr>
              <a:t>Allevamenti nr. 4</a:t>
            </a:r>
          </a:p>
          <a:p>
            <a:endParaRPr lang="it-IT" sz="2400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1 Bovini</a:t>
            </a:r>
            <a:r>
              <a:rPr lang="it-IT" sz="2000" dirty="0">
                <a:latin typeface="Comic Sans MS" pitchFamily="66" charset="0"/>
              </a:rPr>
              <a:t>	</a:t>
            </a:r>
            <a:r>
              <a:rPr lang="it-IT" sz="2000" dirty="0" smtClean="0">
                <a:latin typeface="Comic Sans MS" pitchFamily="66" charset="0"/>
              </a:rPr>
              <a:t>	nr 76 capi</a:t>
            </a:r>
          </a:p>
          <a:p>
            <a:r>
              <a:rPr lang="it-IT" sz="2000" dirty="0" smtClean="0">
                <a:latin typeface="Comic Sans MS" pitchFamily="66" charset="0"/>
              </a:rPr>
              <a:t>2 Suini 		nr 7 capi</a:t>
            </a:r>
          </a:p>
          <a:p>
            <a:r>
              <a:rPr lang="it-IT" sz="2000" dirty="0" smtClean="0">
                <a:latin typeface="Comic Sans MS" pitchFamily="66" charset="0"/>
              </a:rPr>
              <a:t>1 Apicultura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0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3.gstatic.com/images?q=tbn:ANd9GcTcUnIf75jYN7dmspLG6k0lH31qPgjG0M4LQucDWV6sOg0a3o4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7428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1291" y="20283"/>
            <a:ext cx="6048672" cy="90872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Eccellenze del territorio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3466728" cy="5877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 smtClean="0">
                <a:latin typeface="Comic Sans MS" pitchFamily="66" charset="0"/>
              </a:rPr>
              <a:t>Prodotti tipici:</a:t>
            </a:r>
          </a:p>
          <a:p>
            <a:pPr marL="0" indent="0">
              <a:buNone/>
            </a:pPr>
            <a:endParaRPr lang="it-IT" sz="11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Aglio bianco polesano DOP</a:t>
            </a: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Cefalo del polesine</a:t>
            </a: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Cozza di </a:t>
            </a:r>
            <a:r>
              <a:rPr lang="it-IT" sz="2000" dirty="0" err="1" smtClean="0">
                <a:latin typeface="Comic Sans MS" pitchFamily="66" charset="0"/>
              </a:rPr>
              <a:t>scardovari</a:t>
            </a:r>
            <a:endParaRPr lang="it-IT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Insalata di </a:t>
            </a:r>
            <a:r>
              <a:rPr lang="it-IT" sz="2000" dirty="0" err="1" smtClean="0">
                <a:latin typeface="Comic Sans MS" pitchFamily="66" charset="0"/>
              </a:rPr>
              <a:t>lusia</a:t>
            </a:r>
            <a:r>
              <a:rPr lang="it-IT" sz="2000" dirty="0" smtClean="0">
                <a:latin typeface="Comic Sans MS" pitchFamily="66" charset="0"/>
              </a:rPr>
              <a:t> IGP</a:t>
            </a: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Melone del delta </a:t>
            </a:r>
            <a:r>
              <a:rPr lang="it-IT" sz="2000" dirty="0" err="1" smtClean="0">
                <a:latin typeface="Comic Sans MS" pitchFamily="66" charset="0"/>
              </a:rPr>
              <a:t>polesamo</a:t>
            </a:r>
            <a:endParaRPr lang="it-IT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Miele del delta del Po</a:t>
            </a:r>
          </a:p>
          <a:p>
            <a:pPr marL="0" indent="0">
              <a:buNone/>
            </a:pPr>
            <a:endParaRPr lang="it-IT" sz="1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Pesce azzurro</a:t>
            </a:r>
          </a:p>
          <a:p>
            <a:pPr marL="0" indent="0">
              <a:buNone/>
            </a:pPr>
            <a:endParaRPr lang="it-IT" sz="11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Radicchio di Chioggia IGP</a:t>
            </a:r>
          </a:p>
          <a:p>
            <a:pPr marL="0" indent="0">
              <a:buNone/>
            </a:pPr>
            <a:endParaRPr lang="it-IT" sz="11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Riso del delta del PO IGP</a:t>
            </a:r>
          </a:p>
          <a:p>
            <a:pPr marL="0" indent="0">
              <a:buNone/>
            </a:pPr>
            <a:endParaRPr lang="it-IT" sz="11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Vongola verace del polesine</a:t>
            </a:r>
          </a:p>
          <a:p>
            <a:pPr marL="0" indent="0">
              <a:buNone/>
            </a:pPr>
            <a:endParaRPr lang="it-IT" sz="11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Zucca di </a:t>
            </a:r>
            <a:r>
              <a:rPr lang="it-IT" sz="2000" dirty="0" err="1" smtClean="0">
                <a:latin typeface="Comic Sans MS" pitchFamily="66" charset="0"/>
              </a:rPr>
              <a:t>melara</a:t>
            </a:r>
            <a:endParaRPr lang="it-IT" sz="2000" dirty="0" smtClean="0">
              <a:latin typeface="Comic Sans MS" pitchFamily="66" charset="0"/>
            </a:endParaRPr>
          </a:p>
        </p:txBody>
      </p:sp>
      <p:pic>
        <p:nvPicPr>
          <p:cNvPr id="1026" name="Picture 2" descr="C:\Users\ChaosVII\Desktop\RELAZIONE\logo Aglio bianco poles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92" y="1412776"/>
            <a:ext cx="7830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osVII\Desktop\RELAZIONE\D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3494"/>
            <a:ext cx="687947" cy="5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osVII\Desktop\RELAZIONE\logo Insalata di lus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11" y="2791314"/>
            <a:ext cx="667563" cy="5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haosVII\Desktop\RELAZIONE\logo Radicchio rosso di chiogg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87" y="4620481"/>
            <a:ext cx="687140" cy="6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haosVII\Desktop\RELAZIONE\Logo Riso del delta del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575" y="5242687"/>
            <a:ext cx="884963" cy="5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ChaosVII\Desktop\RELAZIONE\IG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" y="2814066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ChaosVII\Desktop\RELAZIONE\IG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" y="4620481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ChaosVII\Desktop\RELAZIONE\IG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" y="5155829"/>
            <a:ext cx="609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olorabio.it/provvisorio/wp-content/uploads/2013/04/aglio-bianco-polesano-150x1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t2.gstatic.com/images?q=tbn:ANd9GcRap2b8Eyh1dMZ_XTDul2a75Rcg0Nq9L2o6A_MclTLmDEtPRs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88" y="3720611"/>
            <a:ext cx="1560769" cy="17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1.gstatic.com/images?q=tbn:ANd9GcTb6t-b_Ie-pYTmVWF7SGeXuNQioIkV2RovEnLpvqoFRoofh2NPP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667" y="5013176"/>
            <a:ext cx="2292159" cy="17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54" y="0"/>
            <a:ext cx="5418346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3635896" cy="1224136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Energia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76" y="1916832"/>
            <a:ext cx="326328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Negli ultimi anni si sono sviluppate nella provincia diverse attività legate alla produzione di energia da fonti rinnovabili. A tale scopo sono dedicati diverse centinaia di ettari per la produzione di: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2007" y="5013176"/>
            <a:ext cx="2428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BIOCARBURANTI</a:t>
            </a:r>
          </a:p>
          <a:p>
            <a:endParaRPr lang="it-IT" sz="2000" b="1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Colza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300191" y="5013176"/>
            <a:ext cx="26821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BIODIGESTORI</a:t>
            </a:r>
          </a:p>
          <a:p>
            <a:endParaRPr lang="it-IT" sz="2000" b="1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Cereali in erba</a:t>
            </a:r>
          </a:p>
          <a:p>
            <a:r>
              <a:rPr lang="it-IT" sz="2000" dirty="0" smtClean="0">
                <a:latin typeface="Comic Sans MS" pitchFamily="66" charset="0"/>
              </a:rPr>
              <a:t>Polpa di barbabietola</a:t>
            </a:r>
          </a:p>
          <a:p>
            <a:r>
              <a:rPr lang="it-IT" sz="2000" dirty="0" smtClean="0">
                <a:latin typeface="Comic Sans MS" pitchFamily="66" charset="0"/>
              </a:rPr>
              <a:t>Reflui zootecnici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980318" y="5013176"/>
            <a:ext cx="2959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BIOMASSE LEGNOSE</a:t>
            </a:r>
          </a:p>
          <a:p>
            <a:endParaRPr lang="it-IT" sz="2000" b="1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Pioppo da </a:t>
            </a:r>
            <a:r>
              <a:rPr lang="it-IT" sz="2000" dirty="0" err="1" smtClean="0">
                <a:latin typeface="Comic Sans MS" pitchFamily="66" charset="0"/>
              </a:rPr>
              <a:t>cippato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9296" cy="922114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L’agricoltura oggi </a:t>
            </a:r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aspetti socio-economici</a:t>
            </a:r>
            <a:endParaRPr lang="it-IT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1108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600" dirty="0" smtClean="0">
                <a:latin typeface="Comic Sans MS" pitchFamily="66" charset="0"/>
              </a:rPr>
              <a:t>Sin dal 1962 la UE ha deciso di applicare una Politica Agricola Comune (</a:t>
            </a:r>
            <a:r>
              <a:rPr lang="it-IT" sz="1600" b="1" dirty="0" smtClean="0">
                <a:latin typeface="Comic Sans MS" pitchFamily="66" charset="0"/>
              </a:rPr>
              <a:t>PAC</a:t>
            </a:r>
            <a:r>
              <a:rPr lang="it-IT" sz="1600" dirty="0" smtClean="0">
                <a:latin typeface="Comic Sans MS" pitchFamily="66" charset="0"/>
              </a:rPr>
              <a:t>) con lo scopo assicurare agli agricoltori un </a:t>
            </a:r>
            <a:r>
              <a:rPr lang="it-IT" sz="1600" b="1" dirty="0" smtClean="0">
                <a:latin typeface="Comic Sans MS" pitchFamily="66" charset="0"/>
              </a:rPr>
              <a:t>tenore di vita adeguato </a:t>
            </a:r>
            <a:r>
              <a:rPr lang="it-IT" sz="1600" dirty="0" smtClean="0">
                <a:latin typeface="Comic Sans MS" pitchFamily="66" charset="0"/>
              </a:rPr>
              <a:t>e garantire ai consumatori la </a:t>
            </a:r>
            <a:r>
              <a:rPr lang="it-IT" sz="1600" b="1" dirty="0" smtClean="0">
                <a:latin typeface="Comic Sans MS" pitchFamily="66" charset="0"/>
              </a:rPr>
              <a:t>costante disponibilità</a:t>
            </a:r>
            <a:r>
              <a:rPr lang="it-IT" sz="1600" dirty="0" smtClean="0">
                <a:latin typeface="Comic Sans MS" pitchFamily="66" charset="0"/>
              </a:rPr>
              <a:t> di prodotti alimentari </a:t>
            </a:r>
            <a:r>
              <a:rPr lang="it-IT" sz="1600" b="1" dirty="0" smtClean="0">
                <a:latin typeface="Comic Sans MS" pitchFamily="66" charset="0"/>
              </a:rPr>
              <a:t>sicuri e a prezzi accessibili</a:t>
            </a:r>
            <a:r>
              <a:rPr lang="it-IT" sz="1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it-IT" sz="1600" dirty="0" smtClean="0">
                <a:latin typeface="Comic Sans MS" pitchFamily="66" charset="0"/>
              </a:rPr>
              <a:t>Da allora molte cose sono cambiate oggi le priorità sono: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2656113"/>
            <a:ext cx="4802918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Qualità e sicurezza alimentare</a:t>
            </a:r>
          </a:p>
          <a:p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Tutela dell’ambiente e benessere 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degli animali</a:t>
            </a:r>
          </a:p>
          <a:p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Competitività dell’agricoltura europea</a:t>
            </a:r>
          </a:p>
          <a:p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Salvaguardia delle comunità rurali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268041" y="3429000"/>
            <a:ext cx="194421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Fondi PAC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83404" y="5877272"/>
            <a:ext cx="1569273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Pagamenti diretti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80%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03976" y="5877272"/>
            <a:ext cx="1460511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Sviluppo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Rurale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20%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4932040" y="3789040"/>
            <a:ext cx="1220588" cy="2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 rot="6597863">
            <a:off x="5996384" y="4980880"/>
            <a:ext cx="1220588" cy="2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 rot="4011193">
            <a:off x="7234630" y="4986174"/>
            <a:ext cx="1220588" cy="277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0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9752" y="0"/>
            <a:ext cx="4176464" cy="19008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 smtClean="0">
                <a:latin typeface="Comic Sans MS" pitchFamily="66" charset="0"/>
              </a:rPr>
              <a:t>Pagamenti diretti</a:t>
            </a:r>
          </a:p>
          <a:p>
            <a:pPr marL="0" indent="0" algn="ctr">
              <a:buNone/>
            </a:pPr>
            <a:r>
              <a:rPr lang="it-IT" sz="1600" dirty="0" smtClean="0">
                <a:latin typeface="Comic Sans MS" pitchFamily="66" charset="0"/>
              </a:rPr>
              <a:t>Per poter accedere ai pagamenti diretti </a:t>
            </a:r>
            <a:r>
              <a:rPr lang="it-IT" sz="1600" b="1" dirty="0" smtClean="0">
                <a:latin typeface="Comic Sans MS" pitchFamily="66" charset="0"/>
              </a:rPr>
              <a:t>(finanziati integralmente dall’UE) </a:t>
            </a:r>
            <a:r>
              <a:rPr lang="it-IT" sz="1600" dirty="0" smtClean="0">
                <a:latin typeface="Comic Sans MS" pitchFamily="66" charset="0"/>
              </a:rPr>
              <a:t>le aziende agricole devono dimostrare di rispettare tutta una serie di norme che prendono il nome di </a:t>
            </a:r>
            <a:r>
              <a:rPr lang="it-IT" sz="1600" b="1" u="sng" dirty="0" smtClean="0">
                <a:latin typeface="Comic Sans MS" pitchFamily="66" charset="0"/>
              </a:rPr>
              <a:t>condizionalità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47725" y="2537520"/>
            <a:ext cx="3996275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Criteri di Gestione Obbligatoria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18 atti che regolano le attività in materia di: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Ambiente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(atti A1-A5)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Sanità pubblica, salute, identificazione e registrazione animale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(atti A6-A8)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u="sng" dirty="0" smtClean="0">
                <a:solidFill>
                  <a:schemeClr val="tx1"/>
                </a:solidFill>
              </a:rPr>
              <a:t>Sanità pubblica, salute degli animali e delle piante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(atti B9-B15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atti C16-C18)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216" y="2519469"/>
            <a:ext cx="4179168" cy="4365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Buone Condizioni Agronomiche e Ambientali</a:t>
            </a:r>
          </a:p>
          <a:p>
            <a:pPr algn="ctr"/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14 Standard che regolano la gestione in materia di: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Erosione del suolo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(standard 1.1-1.3)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Sostanza organica del suolo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(standard 2.1-2.2)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Struttura del suolo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(standard 3.1)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Mantenimento terreni e  habitat 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(standard 4.1-4.6)</a:t>
            </a:r>
          </a:p>
          <a:p>
            <a:pPr algn="ctr"/>
            <a:r>
              <a:rPr lang="it-IT" u="sng" dirty="0" smtClean="0">
                <a:solidFill>
                  <a:schemeClr val="tx1"/>
                </a:solidFill>
              </a:rPr>
              <a:t>Protezione e gestione risorse idriche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(standard 5.1-5.2) 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4427984" y="1988840"/>
            <a:ext cx="129614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3131840" y="1988840"/>
            <a:ext cx="129614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51520" y="3861048"/>
            <a:ext cx="8784976" cy="28553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1162"/>
            <a:ext cx="3898776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PAC</a:t>
            </a:r>
            <a:b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olitica di Sviluppo Rurale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8064" y="116632"/>
            <a:ext cx="375476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>
                <a:latin typeface="Comic Sans MS" pitchFamily="66" charset="0"/>
              </a:rPr>
              <a:t>P.S.R. </a:t>
            </a:r>
            <a:endParaRPr lang="it-IT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800" dirty="0" smtClean="0">
                <a:latin typeface="Comic Sans MS" pitchFamily="66" charset="0"/>
              </a:rPr>
              <a:t>I fondi stanziati in questo asse sono in parte finanziati dalla UE e in parte dallo stato membro che decide quale misura meglio soddisfa le esigenze del suo territorio.</a:t>
            </a:r>
          </a:p>
          <a:p>
            <a:pPr marL="0" indent="0">
              <a:buNone/>
            </a:pPr>
            <a:r>
              <a:rPr lang="it-IT" sz="1800" dirty="0" smtClean="0">
                <a:latin typeface="Comic Sans MS" pitchFamily="66" charset="0"/>
              </a:rPr>
              <a:t>Ciascun stato membro stabilisce la strategia nazionale, ma i programmi specifici  possono essere elaborati e attuati a livello regionale</a:t>
            </a:r>
            <a:endParaRPr lang="it-IT" sz="1800" dirty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4287798"/>
            <a:ext cx="228460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Attività Agricole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76056" y="4287798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Attività non Agricole 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5085184"/>
            <a:ext cx="83952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I singoli stati possono fissare le loro priorità a livello nazionale, </a:t>
            </a:r>
          </a:p>
          <a:p>
            <a:r>
              <a:rPr lang="it-IT" sz="2000" dirty="0" smtClean="0">
                <a:latin typeface="Comic Sans MS" pitchFamily="66" charset="0"/>
              </a:rPr>
              <a:t>ma devono comunque impegnare almeno il: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10% per promuovere la competitività del settore agricolo e forestale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25% per il miglioramento dell’ambiente e delle campagne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Comic Sans MS" pitchFamily="66" charset="0"/>
              </a:rPr>
              <a:t>10% per diversificare l’economia rurale</a:t>
            </a:r>
            <a:endParaRPr lang="it-IT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2" name="Picture 4" descr="http://portovirando.myblog.it/media/00/02/202795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4288"/>
            <a:ext cx="366712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034680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Domani….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75856" y="764704"/>
            <a:ext cx="5472608" cy="2692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Dal 2014 entrerà in vigore la nuova PAC</a:t>
            </a: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-Aumento del sostegno giovani agricoltori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-Misure agroambientali (</a:t>
            </a:r>
            <a:r>
              <a:rPr lang="it-IT" sz="2000" dirty="0" err="1" smtClean="0">
                <a:latin typeface="Comic Sans MS" pitchFamily="66" charset="0"/>
              </a:rPr>
              <a:t>greening</a:t>
            </a:r>
            <a:r>
              <a:rPr lang="it-IT" sz="2000" dirty="0" smtClean="0">
                <a:latin typeface="Comic Sans MS" pitchFamily="66" charset="0"/>
              </a:rPr>
              <a:t> obbligatorio)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-Diversificazione delle colture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-mantenimento pascoli permanenti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-Formazione di aree di interesse ecologico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-Tetto massimo ai finanziamenti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4077072"/>
            <a:ext cx="8376011" cy="27392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L’azienda di domani se saprà sfruttare le opportunità date da tali</a:t>
            </a:r>
          </a:p>
          <a:p>
            <a:r>
              <a:rPr lang="it-IT" sz="2000" dirty="0" smtClean="0">
                <a:latin typeface="Comic Sans MS" pitchFamily="66" charset="0"/>
              </a:rPr>
              <a:t>politiche, e quindi anche a ragionare non solo in termini di produzioni </a:t>
            </a:r>
          </a:p>
          <a:p>
            <a:r>
              <a:rPr lang="it-IT" sz="2000" dirty="0" smtClean="0">
                <a:latin typeface="Comic Sans MS" pitchFamily="66" charset="0"/>
              </a:rPr>
              <a:t>convenzionali, ma anche a differenziare i settori in cui investire </a:t>
            </a:r>
          </a:p>
          <a:p>
            <a:r>
              <a:rPr lang="it-IT" sz="2000" dirty="0" smtClean="0">
                <a:latin typeface="Comic Sans MS" pitchFamily="66" charset="0"/>
              </a:rPr>
              <a:t>(energia, turismo, ambiente ecc.) potrà rimanere competitiva, anche </a:t>
            </a:r>
          </a:p>
          <a:p>
            <a:r>
              <a:rPr lang="it-IT" sz="2000" dirty="0" smtClean="0">
                <a:latin typeface="Comic Sans MS" pitchFamily="66" charset="0"/>
              </a:rPr>
              <a:t>nei confronti di produttori dei paesi emergenti, dove i costi di </a:t>
            </a:r>
          </a:p>
          <a:p>
            <a:r>
              <a:rPr lang="it-IT" sz="2000" dirty="0" smtClean="0">
                <a:latin typeface="Comic Sans MS" pitchFamily="66" charset="0"/>
              </a:rPr>
              <a:t>produzione sono notevolmente inferiori.</a:t>
            </a:r>
          </a:p>
          <a:p>
            <a:endParaRPr lang="it-IT" sz="2000" dirty="0">
              <a:latin typeface="Comic Sans MS" pitchFamily="66" charset="0"/>
            </a:endParaRPr>
          </a:p>
          <a:p>
            <a:r>
              <a:rPr lang="it-IT" sz="3200" dirty="0" smtClean="0">
                <a:latin typeface="Comic Sans MS" pitchFamily="66" charset="0"/>
              </a:rPr>
              <a:t>           + </a:t>
            </a:r>
            <a:r>
              <a:rPr lang="it-IT" sz="3200" dirty="0" err="1" smtClean="0">
                <a:latin typeface="Comic Sans MS" pitchFamily="66" charset="0"/>
              </a:rPr>
              <a:t>Impenditori</a:t>
            </a:r>
            <a:r>
              <a:rPr lang="it-IT" sz="3200" dirty="0" smtClean="0">
                <a:latin typeface="Comic Sans MS" pitchFamily="66" charset="0"/>
              </a:rPr>
              <a:t>   - Contadini</a:t>
            </a:r>
            <a:r>
              <a:rPr lang="it-IT" sz="2000" dirty="0" smtClean="0">
                <a:latin typeface="Comic Sans MS" pitchFamily="66" charset="0"/>
              </a:rPr>
              <a:t> 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8194" name="Picture 2" descr="http://www.adnkronos.com/IGN/Assets/Imgs/00_prometeo/agricoltura_mani-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Territorio 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allhotel.it/maps/rovigop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295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3133368" y="4482878"/>
            <a:ext cx="597666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Superfice Totale: 178.900 ha 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(1ha = 10000 mq)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Superfice Agricola Totale: 129.667 ha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Superfice Agricola Utilizzata: 117.915 ha</a:t>
            </a:r>
          </a:p>
          <a:p>
            <a:pPr marL="0" indent="0">
              <a:buNone/>
            </a:pPr>
            <a:endParaRPr lang="it-IT" sz="1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1000" dirty="0" smtClean="0">
                <a:latin typeface="Comic Sans MS" pitchFamily="66" charset="0"/>
              </a:rPr>
              <a:t>Fonte ISTAT 2011 6° censimento agricoltura</a:t>
            </a:r>
            <a:endParaRPr lang="it-IT" sz="1000" dirty="0">
              <a:latin typeface="Comic Sans MS" pitchFamily="66" charset="0"/>
            </a:endParaRP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4068995469"/>
              </p:ext>
            </p:extLst>
          </p:nvPr>
        </p:nvGraphicFramePr>
        <p:xfrm>
          <a:off x="107504" y="4077072"/>
          <a:ext cx="2903984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4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1.gstatic.com/images?q=tbn:ANd9GcRqxdRMTWaj7aFKJFqQ9Ij6Tqx_xoEnOhjtfYWiuxLjOgXkX97q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03848" cy="23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0" y="199217"/>
            <a:ext cx="5023318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Popolazione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4980" y="1124744"/>
            <a:ext cx="3970784" cy="5326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Totale abitanti: 242.349</a:t>
            </a:r>
          </a:p>
          <a:p>
            <a:pPr marL="0" indent="0">
              <a:buNone/>
            </a:pPr>
            <a:endParaRPr lang="it-IT" sz="2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64634" y="2082204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Addetti agricoltura: 15.240</a:t>
            </a:r>
            <a:endParaRPr lang="it-IT" sz="2000" b="1" dirty="0">
              <a:latin typeface="Comic Sans MS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2230" y="4175923"/>
            <a:ext cx="347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Conduttori azienda: 7490 u.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527578" y="4175923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Prestatori manodopera: 7750 u.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27578" y="4925144"/>
            <a:ext cx="226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Familiari: 4040 u.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27578" y="5661248"/>
            <a:ext cx="3653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Salariati e stagionali: 3710 u.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02230" y="4930891"/>
            <a:ext cx="3550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Aziende individuali: 6712 nr.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2230" y="5661248"/>
            <a:ext cx="3397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Società di persone: 716 nr.</a:t>
            </a:r>
            <a:endParaRPr lang="it-IT" sz="2000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2230" y="6421398"/>
            <a:ext cx="249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Altre forme: 62 nr.</a:t>
            </a:r>
            <a:endParaRPr lang="it-IT" sz="2000" dirty="0">
              <a:latin typeface="Comic Sans MS" pitchFamily="66" charset="0"/>
            </a:endParaRPr>
          </a:p>
        </p:txBody>
      </p:sp>
      <p:pic>
        <p:nvPicPr>
          <p:cNvPr id="2054" name="Picture 6" descr="http://t1.gstatic.com/images?q=tbn:ANd9GcTR4SJWHUA9u2h5Kf-MZoQzPCTOcRMbsBHeQ950DB9tJO9j076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24" y="2438180"/>
            <a:ext cx="24384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860032" y="6621453"/>
            <a:ext cx="28184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latin typeface="Comic Sans MS" pitchFamily="66" charset="0"/>
              </a:rPr>
              <a:t>Fonte: servizio statistica provincia di Rovigo</a:t>
            </a:r>
            <a:endParaRPr lang="it-IT" sz="1000" dirty="0">
              <a:latin typeface="Comic Sans MS" pitchFamily="66" charset="0"/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3157028196"/>
              </p:ext>
            </p:extLst>
          </p:nvPr>
        </p:nvGraphicFramePr>
        <p:xfrm>
          <a:off x="23646" y="2459073"/>
          <a:ext cx="4554252" cy="166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87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277"/>
            <a:ext cx="8910806" cy="1143000"/>
          </a:xfrm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Evoluzione storica 1990 - 2010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423242"/>
              </p:ext>
            </p:extLst>
          </p:nvPr>
        </p:nvGraphicFramePr>
        <p:xfrm>
          <a:off x="3779912" y="1412776"/>
          <a:ext cx="5184575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60"/>
                <a:gridCol w="804243"/>
                <a:gridCol w="792088"/>
                <a:gridCol w="720080"/>
                <a:gridCol w="936104"/>
              </a:tblGrid>
              <a:tr h="82255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Comic Sans MS" pitchFamily="66" charset="0"/>
                        </a:rPr>
                        <a:t>Dati provincia Rovigo</a:t>
                      </a:r>
                      <a:endParaRPr lang="it-IT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1990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 2000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 2010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 %</a:t>
                      </a:r>
                    </a:p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variazione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26434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Numero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aziende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12.853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10.428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7.490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- 41,79%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26434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S.A.U.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totale ha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119.416,4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113.954,4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117.915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- 1,25%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00844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S.A.U.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media aziendale ha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9,30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10,90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15,70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+ 68,81%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35806"/>
              </p:ext>
            </p:extLst>
          </p:nvPr>
        </p:nvGraphicFramePr>
        <p:xfrm>
          <a:off x="3779912" y="4360966"/>
          <a:ext cx="5184575" cy="189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60"/>
                <a:gridCol w="804243"/>
                <a:gridCol w="792088"/>
                <a:gridCol w="720080"/>
                <a:gridCol w="936104"/>
              </a:tblGrid>
              <a:tr h="648072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Comic Sans MS" pitchFamily="66" charset="0"/>
                        </a:rPr>
                        <a:t>Dati comune</a:t>
                      </a:r>
                      <a:r>
                        <a:rPr lang="it-IT" sz="1400" b="1" baseline="0" dirty="0" smtClean="0">
                          <a:latin typeface="Comic Sans MS" pitchFamily="66" charset="0"/>
                        </a:rPr>
                        <a:t> Ceregnano</a:t>
                      </a:r>
                      <a:endParaRPr lang="it-IT" sz="1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1990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 2000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Anno 2010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 %</a:t>
                      </a:r>
                    </a:p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variazione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4766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Numero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aziende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331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224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170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- 48,64%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4766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S.A.U.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totale ha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1.819,2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1.678,9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1.615,5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11,15</a:t>
                      </a:r>
                      <a:r>
                        <a:rPr lang="it-IT" sz="1000" dirty="0" smtClean="0">
                          <a:latin typeface="Comic Sans MS" pitchFamily="66" charset="0"/>
                        </a:rPr>
                        <a:t>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14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Comic Sans MS" pitchFamily="66" charset="0"/>
                        </a:rPr>
                        <a:t>S.A.U.</a:t>
                      </a:r>
                      <a:r>
                        <a:rPr lang="it-IT" sz="1000" baseline="0" dirty="0" smtClean="0">
                          <a:latin typeface="Comic Sans MS" pitchFamily="66" charset="0"/>
                        </a:rPr>
                        <a:t> media aziendale ha</a:t>
                      </a:r>
                      <a:endParaRPr lang="it-IT" sz="1000" dirty="0" smtClean="0">
                        <a:latin typeface="Comic Sans MS" pitchFamily="66" charset="0"/>
                      </a:endParaRPr>
                    </a:p>
                    <a:p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5,49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7,49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9,5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latin typeface="Comic Sans MS" pitchFamily="66" charset="0"/>
                        </a:rPr>
                        <a:t>+ 73,04%</a:t>
                      </a:r>
                      <a:endParaRPr lang="it-IT" sz="1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t3.gstatic.com/images?q=tbn:ANd9GcRkBzLGMf28QSoD4dVY5ZI8HiMmg018KCGdUFQSf2afhOFR-Eu5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3" y="4221088"/>
            <a:ext cx="3371842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3HHiOuOxetC4EY985380iUhpBkg77xKb4J5YSZliXWqCYYVUn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92697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5536" y="6597352"/>
            <a:ext cx="4948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>
                <a:latin typeface="Comic Sans MS" pitchFamily="66" charset="0"/>
              </a:rPr>
              <a:t>Fonte ISTAT 6° censimento Agricoltura e servizio statistica provincia di Rovigo</a:t>
            </a:r>
            <a:endParaRPr lang="it-IT" sz="1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1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107504" y="149424"/>
            <a:ext cx="4320480" cy="23545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368" y="755204"/>
            <a:ext cx="3682752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Agricoltura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314" y="3584642"/>
            <a:ext cx="1224136" cy="427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Turismo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95931" y="149424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Produzioni vegetali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96891" y="3569164"/>
            <a:ext cx="235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Produzioni animali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699325" y="358789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Comic Sans MS" pitchFamily="66" charset="0"/>
              </a:rPr>
              <a:t>Energia</a:t>
            </a:r>
            <a:endParaRPr lang="it-IT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1053889"/>
            <a:ext cx="21002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eminativo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Legnose agrarie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Prati permanenti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Arboricoltura da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legno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Boschi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Altre coltivazioni 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96891" y="4406557"/>
            <a:ext cx="2153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Bovini carne/latte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Suini 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Avicoli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Pesca e itticoltura</a:t>
            </a:r>
          </a:p>
          <a:p>
            <a:endParaRPr lang="it-IT" dirty="0" smtClean="0">
              <a:latin typeface="Comic Sans MS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99325" y="4388911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Fotovoltaico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Biogas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Biocarburanti</a:t>
            </a:r>
          </a:p>
          <a:p>
            <a:endParaRPr lang="it-IT" dirty="0">
              <a:latin typeface="Comic Sans MS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2893" y="4437112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Agriturismo</a:t>
            </a:r>
          </a:p>
          <a:p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Parco del delta</a:t>
            </a:r>
            <a:endParaRPr lang="it-IT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Freccia a destra 4"/>
          <p:cNvSpPr/>
          <p:nvPr/>
        </p:nvSpPr>
        <p:spPr>
          <a:xfrm rot="20517304">
            <a:off x="4575378" y="629900"/>
            <a:ext cx="1726590" cy="2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2209199">
            <a:off x="3986750" y="2638178"/>
            <a:ext cx="1726590" cy="2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4357617">
            <a:off x="3003203" y="2968207"/>
            <a:ext cx="838072" cy="2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 rot="6151801">
            <a:off x="833768" y="2971153"/>
            <a:ext cx="838072" cy="29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://static.guide.supereva.it/guide/agriturismi/una-magia-chiamata-delta-del-po/deltadelp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221"/>
            <a:ext cx="2524679" cy="17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nedison.es/info/images/Rovigo-Project-43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27" y="5301207"/>
            <a:ext cx="2490746" cy="15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3.gstatic.com/images?q=tbn:ANd9GcTn3a-CkNxV2HQ93mr3DCMbpauhriuCetIvMQhJ4i2NXpkh80K_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85" y="5589240"/>
            <a:ext cx="2190750" cy="13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r.sardegna.it/pubblicazioni/riepiloghimensili/2004/07.A/ma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68" y="3004691"/>
            <a:ext cx="1912898" cy="143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  <p:bldP spid="5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744" y="63354"/>
            <a:ext cx="2962672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Turismo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81" y="2420888"/>
            <a:ext cx="5939071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Il parco del delta del </a:t>
            </a:r>
            <a:r>
              <a:rPr lang="it-IT" sz="2000" dirty="0" err="1" smtClean="0">
                <a:latin typeface="Comic Sans MS" pitchFamily="66" charset="0"/>
              </a:rPr>
              <a:t>po</a:t>
            </a:r>
            <a:r>
              <a:rPr lang="it-IT" sz="2000" dirty="0" smtClean="0">
                <a:latin typeface="Comic Sans MS" pitchFamily="66" charset="0"/>
              </a:rPr>
              <a:t>, istituito ufficialmente nel 1997 su una superfice di 12000 ha circa, rappresenta una particolarità unica del nostro territorio.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Molte aziende agricole hanno colto l’occasione per offrire accoglienza e ristoro ai visitatori del parco.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Nel resto del territorio non manca l’offerta, anche dal punto di vista culturale con le opportunità offerte dalle aziende didattiche</a:t>
            </a:r>
          </a:p>
        </p:txBody>
      </p:sp>
      <p:pic>
        <p:nvPicPr>
          <p:cNvPr id="1028" name="Picture 4" descr="http://www.parcodeltapo.org/images/logo_par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583264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4" name="Picture 330" descr="C:\Users\ChaosVII\Desktop\RELAZIONE\parco del delta del 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5" name="Picture 331" descr="C:\Users\ChaosVII\Desktop\RELAZIONE\provincia rovigo mapp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24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6016217" y="1484784"/>
            <a:ext cx="284885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Agriturismi: </a:t>
            </a:r>
          </a:p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nr. 53 attività</a:t>
            </a:r>
          </a:p>
          <a:p>
            <a:endParaRPr lang="it-IT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Fattorie didattiche: </a:t>
            </a:r>
          </a:p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nr. 27 attività</a:t>
            </a:r>
          </a:p>
          <a:p>
            <a:endParaRPr lang="it-IT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di cui nei comuni del </a:t>
            </a:r>
          </a:p>
          <a:p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parco nr. 37 attività</a:t>
            </a:r>
            <a:endParaRPr lang="it-IT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4788024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animali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96752"/>
            <a:ext cx="4355976" cy="364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L’allevamento nella provincia di Rovigo coinvolge 637 aziende</a:t>
            </a: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con il seguente indirizzo:</a:t>
            </a:r>
          </a:p>
          <a:p>
            <a:pPr marL="0" indent="0">
              <a:buNone/>
            </a:pPr>
            <a:endParaRPr lang="it-IT" sz="1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Bovini		 297 az.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Bufalini		 2 az.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Suini		 124 az.</a:t>
            </a:r>
          </a:p>
          <a:p>
            <a:pPr marL="0" indent="0">
              <a:buNone/>
            </a:pPr>
            <a:r>
              <a:rPr lang="it-IT" sz="2000" b="1" dirty="0" err="1" smtClean="0">
                <a:solidFill>
                  <a:srgbClr val="C00000"/>
                </a:solidFill>
                <a:latin typeface="Comic Sans MS" pitchFamily="66" charset="0"/>
              </a:rPr>
              <a:t>Ovicaprini</a:t>
            </a:r>
            <a:r>
              <a:rPr lang="it-IT" sz="2000" b="1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 14 az.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Equini		 149 az.</a:t>
            </a:r>
          </a:p>
          <a:p>
            <a:pPr marL="0" indent="0">
              <a:buNone/>
            </a:pPr>
            <a:r>
              <a:rPr lang="it-IT" sz="2000" b="1" dirty="0" smtClean="0">
                <a:solidFill>
                  <a:srgbClr val="C00000"/>
                </a:solidFill>
                <a:latin typeface="Comic Sans MS" pitchFamily="66" charset="0"/>
              </a:rPr>
              <a:t>Avicoli		 98 az</a:t>
            </a:r>
            <a:r>
              <a:rPr lang="it-IT" sz="2000" b="1" dirty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it-IT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932041" y="3380125"/>
            <a:ext cx="4200804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numCol="1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Consistenza capi per specie allevata:</a:t>
            </a:r>
          </a:p>
          <a:p>
            <a:endParaRPr lang="it-IT" sz="2000" dirty="0">
              <a:latin typeface="Comic Sans MS" pitchFamily="66" charset="0"/>
            </a:endParaRP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Bovini da carne:	32.894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Bovini da latte:		2.809	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Bufalini:		15      	      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Suini: 			72.082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Ovini:  			1.668    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Caprini: 		285  	       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Equini: 			837	             </a:t>
            </a:r>
          </a:p>
          <a:p>
            <a:pPr algn="just"/>
            <a:r>
              <a:rPr lang="it-IT" sz="2000" dirty="0" smtClean="0">
                <a:solidFill>
                  <a:srgbClr val="C00000"/>
                </a:solidFill>
                <a:latin typeface="Comic Sans MS" pitchFamily="66" charset="0"/>
              </a:rPr>
              <a:t>Avicoli: 		3.000.805</a:t>
            </a:r>
            <a:endParaRPr lang="it-IT" sz="2000" dirty="0">
              <a:latin typeface="Comic Sans MS" pitchFamily="66" charset="0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3979928240"/>
              </p:ext>
            </p:extLst>
          </p:nvPr>
        </p:nvGraphicFramePr>
        <p:xfrm>
          <a:off x="4560846" y="260648"/>
          <a:ext cx="4571999" cy="2924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http://cina.quotidiano.net/wp-content/uploads/2012/08/mucche-1024x6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987824" cy="19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vegetali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1556793"/>
            <a:ext cx="4402832" cy="2808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Seminativo  ha 113.860,78</a:t>
            </a: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Legnose agrarie  ha 2.888,91</a:t>
            </a: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Orti familiari  ha 127,12</a:t>
            </a: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Comic Sans MS" pitchFamily="66" charset="0"/>
              </a:rPr>
              <a:t>Prati permanenti  ha 1.038,16</a:t>
            </a:r>
          </a:p>
          <a:p>
            <a:pPr marL="0" indent="0">
              <a:buNone/>
            </a:pPr>
            <a:endParaRPr lang="it-IT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t-IT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it-IT" sz="2000" dirty="0" smtClean="0">
              <a:latin typeface="Comic Sans MS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1556792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Superfice Agricola Utilizzata</a:t>
            </a:r>
          </a:p>
          <a:p>
            <a:r>
              <a:rPr lang="it-IT" sz="2000" b="1" dirty="0">
                <a:latin typeface="Comic Sans MS" pitchFamily="66" charset="0"/>
              </a:rPr>
              <a:t> </a:t>
            </a:r>
            <a:r>
              <a:rPr lang="it-IT" sz="2000" b="1" dirty="0" smtClean="0">
                <a:latin typeface="Comic Sans MS" pitchFamily="66" charset="0"/>
              </a:rPr>
              <a:t>         ha 117.914,47</a:t>
            </a:r>
            <a:endParaRPr lang="it-IT" sz="2000" b="1" dirty="0">
              <a:latin typeface="Comic Sans MS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3801041" y="1800835"/>
            <a:ext cx="55493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3801041" y="2060848"/>
            <a:ext cx="554935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635896" y="2208278"/>
            <a:ext cx="720080" cy="7886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419872" y="2240868"/>
            <a:ext cx="936104" cy="1476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980876230"/>
              </p:ext>
            </p:extLst>
          </p:nvPr>
        </p:nvGraphicFramePr>
        <p:xfrm>
          <a:off x="107504" y="2602615"/>
          <a:ext cx="4248472" cy="411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355976" y="4437112"/>
            <a:ext cx="4200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 pitchFamily="66" charset="0"/>
              </a:rPr>
              <a:t>Arboricoltura da legno  ha 815,78</a:t>
            </a:r>
          </a:p>
          <a:p>
            <a:endParaRPr lang="it-IT" sz="2000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Boschi  ha 461,83</a:t>
            </a:r>
            <a:endParaRPr lang="it-IT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Produzioni vegetali</a:t>
            </a:r>
            <a:endParaRPr lang="it-IT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b="1" dirty="0" smtClean="0">
                <a:latin typeface="Comic Sans MS" pitchFamily="66" charset="0"/>
              </a:rPr>
              <a:t>Seminativo  ha 113.860,78  </a:t>
            </a:r>
            <a:r>
              <a:rPr lang="it-IT" sz="2000" b="1" dirty="0" smtClean="0">
                <a:latin typeface="Comic Sans MS" pitchFamily="66" charset="0"/>
              </a:rPr>
              <a:t>nr 7310 aziende</a:t>
            </a:r>
            <a:endParaRPr lang="it-IT" sz="2400" b="1" dirty="0"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5231" y="3068959"/>
            <a:ext cx="474841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Comic Sans MS" pitchFamily="66" charset="0"/>
              </a:rPr>
              <a:t>Cereali  ha 79.475,92</a:t>
            </a:r>
          </a:p>
          <a:p>
            <a:r>
              <a:rPr lang="it-IT" sz="1400" dirty="0" smtClean="0">
                <a:latin typeface="Comic Sans MS" pitchFamily="66" charset="0"/>
              </a:rPr>
              <a:t>(grano tenero e duro, orzo, avena, mais, sorgo da</a:t>
            </a:r>
          </a:p>
          <a:p>
            <a:r>
              <a:rPr lang="it-IT" sz="1400" dirty="0" smtClean="0">
                <a:latin typeface="Comic Sans MS" pitchFamily="66" charset="0"/>
              </a:rPr>
              <a:t>granella</a:t>
            </a:r>
            <a:r>
              <a:rPr lang="it-IT" sz="2000" dirty="0" smtClean="0">
                <a:latin typeface="Comic Sans MS" pitchFamily="66" charset="0"/>
              </a:rPr>
              <a:t>)</a:t>
            </a:r>
            <a:endParaRPr lang="it-IT" sz="2000" dirty="0">
              <a:latin typeface="Comic Sans MS" pitchFamily="66" charset="0"/>
            </a:endParaRPr>
          </a:p>
          <a:p>
            <a:r>
              <a:rPr lang="it-IT" sz="2000" b="1" dirty="0" smtClean="0">
                <a:latin typeface="Comic Sans MS" pitchFamily="66" charset="0"/>
              </a:rPr>
              <a:t>Orticole  ha 3.686,88</a:t>
            </a:r>
          </a:p>
          <a:p>
            <a:r>
              <a:rPr lang="it-IT" sz="1400" dirty="0" smtClean="0">
                <a:latin typeface="Comic Sans MS" pitchFamily="66" charset="0"/>
              </a:rPr>
              <a:t>(in piena aria e protetta, compreso il pomodoro da </a:t>
            </a:r>
          </a:p>
          <a:p>
            <a:r>
              <a:rPr lang="it-IT" sz="1400" dirty="0" smtClean="0">
                <a:latin typeface="Comic Sans MS" pitchFamily="66" charset="0"/>
              </a:rPr>
              <a:t>industria)</a:t>
            </a:r>
            <a:endParaRPr lang="it-IT" sz="1400" dirty="0">
              <a:latin typeface="Comic Sans MS" pitchFamily="66" charset="0"/>
            </a:endParaRPr>
          </a:p>
          <a:p>
            <a:r>
              <a:rPr lang="it-IT" sz="2000" b="1" dirty="0" smtClean="0">
                <a:latin typeface="Comic Sans MS" pitchFamily="66" charset="0"/>
              </a:rPr>
              <a:t>Foraggere avvicendate  ha 9.136,00</a:t>
            </a:r>
          </a:p>
          <a:p>
            <a:r>
              <a:rPr lang="it-IT" sz="1400" dirty="0" smtClean="0">
                <a:latin typeface="Comic Sans MS" pitchFamily="66" charset="0"/>
              </a:rPr>
              <a:t>(medicai ed erbai U.Z. compreso mais, orzo, sorgo e</a:t>
            </a:r>
          </a:p>
          <a:p>
            <a:r>
              <a:rPr lang="it-IT" sz="1400" dirty="0" smtClean="0">
                <a:latin typeface="Comic Sans MS" pitchFamily="66" charset="0"/>
              </a:rPr>
              <a:t>colza raccolti in erba a maturazione cerosa)</a:t>
            </a:r>
          </a:p>
          <a:p>
            <a:r>
              <a:rPr lang="it-IT" sz="2000" b="1" dirty="0" smtClean="0">
                <a:latin typeface="Comic Sans MS" pitchFamily="66" charset="0"/>
              </a:rPr>
              <a:t>Industriali  ha 21.561,98</a:t>
            </a:r>
          </a:p>
          <a:p>
            <a:r>
              <a:rPr lang="it-IT" sz="1400" dirty="0" smtClean="0">
                <a:latin typeface="Comic Sans MS" pitchFamily="66" charset="0"/>
              </a:rPr>
              <a:t>(soia, girasole, colza, barbabietola e piante da fibra)</a:t>
            </a:r>
          </a:p>
          <a:p>
            <a:endParaRPr lang="it-IT" sz="2000" b="1" dirty="0" smtClean="0">
              <a:latin typeface="Comic Sans MS" pitchFamily="66" charset="0"/>
            </a:endParaRPr>
          </a:p>
          <a:p>
            <a:endParaRPr lang="it-IT" sz="1400" dirty="0">
              <a:latin typeface="Comic Sans MS" pitchFamily="66" charset="0"/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221341539"/>
              </p:ext>
            </p:extLst>
          </p:nvPr>
        </p:nvGraphicFramePr>
        <p:xfrm>
          <a:off x="4204366" y="2825552"/>
          <a:ext cx="493963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7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alassi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1095</Words>
  <Application>Microsoft Office PowerPoint</Application>
  <PresentationFormat>Presentazione su schermo (4:3)</PresentationFormat>
  <Paragraphs>313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Territorio </vt:lpstr>
      <vt:lpstr>Popolazione</vt:lpstr>
      <vt:lpstr>Evoluzione storica 1990 - 2010</vt:lpstr>
      <vt:lpstr>Agricoltura</vt:lpstr>
      <vt:lpstr>Turismo</vt:lpstr>
      <vt:lpstr>Produzioni animali</vt:lpstr>
      <vt:lpstr>Produzioni vegetali</vt:lpstr>
      <vt:lpstr>Produzioni vegetali</vt:lpstr>
      <vt:lpstr>Produzioni vegetali  Orticole ha 3686,88</vt:lpstr>
      <vt:lpstr>Produzioni vegetali</vt:lpstr>
      <vt:lpstr>Produzioni vegetali</vt:lpstr>
      <vt:lpstr>Agricoltura bio</vt:lpstr>
      <vt:lpstr>Eccellenze del territorio</vt:lpstr>
      <vt:lpstr>Energia</vt:lpstr>
      <vt:lpstr>L’agricoltura oggi aspetti socio-economici</vt:lpstr>
      <vt:lpstr>Presentazione standard di PowerPoint</vt:lpstr>
      <vt:lpstr>PAC Politica di Sviluppo Rurale</vt:lpstr>
      <vt:lpstr>Domani….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ChaosVII</dc:creator>
  <cp:lastModifiedBy>ChaosVII</cp:lastModifiedBy>
  <cp:revision>137</cp:revision>
  <dcterms:created xsi:type="dcterms:W3CDTF">2013-05-20T21:40:36Z</dcterms:created>
  <dcterms:modified xsi:type="dcterms:W3CDTF">2013-05-26T22:56:11Z</dcterms:modified>
</cp:coreProperties>
</file>