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CB416D-39E6-4527-B55D-E1D618647AB5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70274B-92BC-495E-872B-7BEE844DFA87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290513"/>
            <a:ext cx="9144000" cy="642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it-IT" sz="3200" dirty="0">
                <a:solidFill>
                  <a:srgbClr val="FFFF99"/>
                </a:solidFill>
              </a:rPr>
              <a:t>Il </a:t>
            </a:r>
            <a:r>
              <a:rPr lang="it-IT" sz="3200" dirty="0">
                <a:solidFill>
                  <a:srgbClr val="FF3300"/>
                </a:solidFill>
              </a:rPr>
              <a:t>gemellaggio</a:t>
            </a:r>
            <a:r>
              <a:rPr lang="it-IT" sz="3200" dirty="0">
                <a:solidFill>
                  <a:srgbClr val="FFFF99"/>
                </a:solidFill>
              </a:rPr>
              <a:t> (</a:t>
            </a:r>
            <a:r>
              <a:rPr lang="it-IT" sz="3200" i="1" dirty="0" err="1">
                <a:solidFill>
                  <a:srgbClr val="FFFF99"/>
                </a:solidFill>
              </a:rPr>
              <a:t>town</a:t>
            </a:r>
            <a:r>
              <a:rPr lang="it-IT" sz="3200" i="1" dirty="0">
                <a:solidFill>
                  <a:srgbClr val="FFFF99"/>
                </a:solidFill>
              </a:rPr>
              <a:t> </a:t>
            </a:r>
            <a:r>
              <a:rPr lang="it-IT" sz="3200" i="1" dirty="0" err="1">
                <a:solidFill>
                  <a:srgbClr val="FFFF99"/>
                </a:solidFill>
              </a:rPr>
              <a:t>twinning</a:t>
            </a:r>
            <a:r>
              <a:rPr lang="it-IT" sz="3200" dirty="0">
                <a:solidFill>
                  <a:srgbClr val="FFFF99"/>
                </a:solidFill>
              </a:rPr>
              <a:t>), ideato</a:t>
            </a:r>
          </a:p>
          <a:p>
            <a:pPr algn="ctr"/>
            <a:r>
              <a:rPr lang="it-IT" sz="3200" dirty="0">
                <a:solidFill>
                  <a:srgbClr val="FFFF99"/>
                </a:solidFill>
              </a:rPr>
              <a:t>in Europa attorno al 1950, rappresenta la stipulazione</a:t>
            </a:r>
          </a:p>
          <a:p>
            <a:pPr algn="ctr"/>
            <a:r>
              <a:rPr lang="it-IT" sz="3200" dirty="0">
                <a:solidFill>
                  <a:srgbClr val="FFFF99"/>
                </a:solidFill>
              </a:rPr>
              <a:t>ufficiale di un'unione fra due o più</a:t>
            </a:r>
          </a:p>
          <a:p>
            <a:pPr algn="ctr"/>
            <a:r>
              <a:rPr lang="it-IT" sz="3200" dirty="0">
                <a:solidFill>
                  <a:srgbClr val="FFFF99"/>
                </a:solidFill>
              </a:rPr>
              <a:t>comunità (province, città metropolitane o</a:t>
            </a:r>
          </a:p>
          <a:p>
            <a:pPr algn="ctr"/>
            <a:r>
              <a:rPr lang="it-IT" sz="3200" dirty="0">
                <a:solidFill>
                  <a:srgbClr val="FFFF99"/>
                </a:solidFill>
              </a:rPr>
              <a:t>comuni),</a:t>
            </a:r>
          </a:p>
          <a:p>
            <a:pPr algn="ctr"/>
            <a:r>
              <a:rPr lang="it-IT" sz="3200" dirty="0">
                <a:solidFill>
                  <a:srgbClr val="FFFF99"/>
                </a:solidFill>
              </a:rPr>
              <a:t> allo scopo di:</a:t>
            </a:r>
          </a:p>
          <a:p>
            <a:pPr algn="ctr"/>
            <a:r>
              <a:rPr lang="it-IT" sz="3200" dirty="0">
                <a:solidFill>
                  <a:srgbClr val="FFFF99"/>
                </a:solidFill>
              </a:rPr>
              <a:t>* cooperare e collaborare</a:t>
            </a:r>
          </a:p>
          <a:p>
            <a:pPr algn="ctr"/>
            <a:r>
              <a:rPr lang="it-IT" sz="3200" dirty="0">
                <a:solidFill>
                  <a:srgbClr val="FFFF99"/>
                </a:solidFill>
              </a:rPr>
              <a:t>in diversi settori - politico, economico,</a:t>
            </a:r>
          </a:p>
          <a:p>
            <a:pPr algn="ctr"/>
            <a:r>
              <a:rPr lang="it-IT" sz="3200" dirty="0">
                <a:solidFill>
                  <a:srgbClr val="FFFF99"/>
                </a:solidFill>
              </a:rPr>
              <a:t> commerciale, sociale, educativo, culturale,</a:t>
            </a:r>
          </a:p>
          <a:p>
            <a:pPr algn="ctr"/>
            <a:r>
              <a:rPr lang="it-IT" sz="3200" dirty="0">
                <a:solidFill>
                  <a:srgbClr val="FFFF99"/>
                </a:solidFill>
              </a:rPr>
              <a:t>etc. </a:t>
            </a:r>
          </a:p>
          <a:p>
            <a:pPr algn="ctr"/>
            <a:r>
              <a:rPr lang="it-IT" sz="3200" dirty="0">
                <a:solidFill>
                  <a:srgbClr val="FFFF99"/>
                </a:solidFill>
              </a:rPr>
              <a:t>  * stabilire rapporti duraturi nel</a:t>
            </a:r>
          </a:p>
          <a:p>
            <a:pPr algn="ctr"/>
            <a:r>
              <a:rPr lang="it-IT" sz="3200" dirty="0">
                <a:solidFill>
                  <a:srgbClr val="FFFF99"/>
                </a:solidFill>
              </a:rPr>
              <a:t>tempo.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85813" y="463550"/>
            <a:ext cx="7577137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it-IT" sz="3200">
                <a:solidFill>
                  <a:srgbClr val="FFFF99"/>
                </a:solidFill>
              </a:rPr>
              <a:t>Coinvolgendo direttamente i cittadini,</a:t>
            </a:r>
          </a:p>
          <a:p>
            <a:pPr algn="ctr"/>
            <a:r>
              <a:rPr lang="it-IT" sz="3200">
                <a:solidFill>
                  <a:srgbClr val="FFFF99"/>
                </a:solidFill>
              </a:rPr>
              <a:t>il gemellaggio favorisce </a:t>
            </a:r>
          </a:p>
          <a:p>
            <a:pPr algn="ctr"/>
            <a:r>
              <a:rPr lang="it-IT" sz="3200">
                <a:solidFill>
                  <a:srgbClr val="FFFF99"/>
                </a:solidFill>
              </a:rPr>
              <a:t>il processo di </a:t>
            </a:r>
            <a:r>
              <a:rPr lang="it-IT" sz="3200">
                <a:solidFill>
                  <a:srgbClr val="FF3300"/>
                </a:solidFill>
              </a:rPr>
              <a:t>integrazione</a:t>
            </a:r>
          </a:p>
          <a:p>
            <a:pPr algn="ctr"/>
            <a:r>
              <a:rPr lang="it-IT" sz="3200">
                <a:solidFill>
                  <a:srgbClr val="FFFF99"/>
                </a:solidFill>
              </a:rPr>
              <a:t>Europea </a:t>
            </a:r>
          </a:p>
          <a:p>
            <a:pPr algn="ctr"/>
            <a:r>
              <a:rPr lang="it-IT" sz="3200">
                <a:solidFill>
                  <a:srgbClr val="FFFF99"/>
                </a:solidFill>
              </a:rPr>
              <a:t>promuovendo il </a:t>
            </a:r>
            <a:r>
              <a:rPr lang="it-IT" sz="3200">
                <a:solidFill>
                  <a:srgbClr val="FF3300"/>
                </a:solidFill>
              </a:rPr>
              <a:t>dialogo</a:t>
            </a:r>
            <a:r>
              <a:rPr lang="it-IT" sz="3200">
                <a:solidFill>
                  <a:srgbClr val="FFFF99"/>
                </a:solidFill>
              </a:rPr>
              <a:t> interculturale,</a:t>
            </a:r>
          </a:p>
          <a:p>
            <a:pPr algn="ctr"/>
            <a:r>
              <a:rPr lang="it-IT" sz="3200">
                <a:solidFill>
                  <a:srgbClr val="FFFF99"/>
                </a:solidFill>
              </a:rPr>
              <a:t>lo </a:t>
            </a:r>
            <a:r>
              <a:rPr lang="it-IT" sz="3200">
                <a:solidFill>
                  <a:srgbClr val="FF3300"/>
                </a:solidFill>
              </a:rPr>
              <a:t>scambio </a:t>
            </a:r>
            <a:r>
              <a:rPr lang="it-IT" sz="3200">
                <a:solidFill>
                  <a:srgbClr val="FFFF99"/>
                </a:solidFill>
              </a:rPr>
              <a:t>di esperienze, conoscenze</a:t>
            </a:r>
          </a:p>
          <a:p>
            <a:pPr algn="ctr"/>
            <a:r>
              <a:rPr lang="it-IT" sz="3200">
                <a:solidFill>
                  <a:srgbClr val="FFFF99"/>
                </a:solidFill>
              </a:rPr>
              <a:t>e valori, </a:t>
            </a:r>
          </a:p>
          <a:p>
            <a:pPr algn="ctr"/>
            <a:r>
              <a:rPr lang="it-IT" sz="3200">
                <a:solidFill>
                  <a:srgbClr val="FFFF99"/>
                </a:solidFill>
              </a:rPr>
              <a:t>il </a:t>
            </a:r>
            <a:r>
              <a:rPr lang="it-IT" sz="3200">
                <a:solidFill>
                  <a:srgbClr val="FF3300"/>
                </a:solidFill>
              </a:rPr>
              <a:t>confronto</a:t>
            </a:r>
            <a:r>
              <a:rPr lang="it-IT" sz="3200">
                <a:solidFill>
                  <a:srgbClr val="FFFF99"/>
                </a:solidFill>
              </a:rPr>
              <a:t> costruttivo di opinioni</a:t>
            </a:r>
          </a:p>
          <a:p>
            <a:pPr algn="ctr"/>
            <a:r>
              <a:rPr lang="it-IT" sz="3200">
                <a:solidFill>
                  <a:srgbClr val="FFFF99"/>
                </a:solidFill>
              </a:rPr>
              <a:t>e l'arricchimento reciproco, </a:t>
            </a:r>
          </a:p>
          <a:p>
            <a:pPr algn="ctr"/>
            <a:r>
              <a:rPr lang="it-IT" sz="3200">
                <a:solidFill>
                  <a:srgbClr val="FFFF99"/>
                </a:solidFill>
              </a:rPr>
              <a:t>contribuendo</a:t>
            </a:r>
          </a:p>
          <a:p>
            <a:pPr algn="ctr"/>
            <a:r>
              <a:rPr lang="it-IT" sz="3200">
                <a:solidFill>
                  <a:srgbClr val="FFFF99"/>
                </a:solidFill>
              </a:rPr>
              <a:t>alla definizione </a:t>
            </a:r>
            <a:r>
              <a:rPr lang="it-IT" sz="3200">
                <a:solidFill>
                  <a:srgbClr val="FF3300"/>
                </a:solidFill>
              </a:rPr>
              <a:t>dell'identità comune</a:t>
            </a:r>
          </a:p>
          <a:p>
            <a:pPr algn="ctr"/>
            <a:r>
              <a:rPr lang="it-IT" sz="3200">
                <a:solidFill>
                  <a:srgbClr val="FF3300"/>
                </a:solidFill>
              </a:rPr>
              <a:t>europea.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111</Words>
  <Application>Microsoft Office PowerPoint</Application>
  <PresentationFormat>Presentazione su schermo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Equinozio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Ivo</dc:creator>
  <cp:lastModifiedBy>Ivo</cp:lastModifiedBy>
  <cp:revision>1</cp:revision>
  <dcterms:created xsi:type="dcterms:W3CDTF">2012-10-12T17:28:53Z</dcterms:created>
  <dcterms:modified xsi:type="dcterms:W3CDTF">2012-10-12T17:31:46Z</dcterms:modified>
</cp:coreProperties>
</file>